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3"/>
  </p:notesMasterIdLst>
  <p:handoutMasterIdLst>
    <p:handoutMasterId r:id="rId34"/>
  </p:handoutMasterIdLst>
  <p:sldIdLst>
    <p:sldId id="256" r:id="rId2"/>
    <p:sldId id="4318" r:id="rId3"/>
    <p:sldId id="4654" r:id="rId4"/>
    <p:sldId id="4665" r:id="rId5"/>
    <p:sldId id="4666" r:id="rId6"/>
    <p:sldId id="528" r:id="rId7"/>
    <p:sldId id="519" r:id="rId8"/>
    <p:sldId id="588" r:id="rId9"/>
    <p:sldId id="4667" r:id="rId10"/>
    <p:sldId id="4668" r:id="rId11"/>
    <p:sldId id="4681" r:id="rId12"/>
    <p:sldId id="4684" r:id="rId13"/>
    <p:sldId id="280" r:id="rId14"/>
    <p:sldId id="4686" r:id="rId15"/>
    <p:sldId id="4678" r:id="rId16"/>
    <p:sldId id="4673" r:id="rId17"/>
    <p:sldId id="4674" r:id="rId18"/>
    <p:sldId id="4675" r:id="rId19"/>
    <p:sldId id="4677" r:id="rId20"/>
    <p:sldId id="4689" r:id="rId21"/>
    <p:sldId id="4679" r:id="rId22"/>
    <p:sldId id="4687" r:id="rId23"/>
    <p:sldId id="4680" r:id="rId24"/>
    <p:sldId id="262" r:id="rId25"/>
    <p:sldId id="263" r:id="rId26"/>
    <p:sldId id="264" r:id="rId27"/>
    <p:sldId id="4690" r:id="rId28"/>
    <p:sldId id="265" r:id="rId29"/>
    <p:sldId id="276" r:id="rId30"/>
    <p:sldId id="277" r:id="rId31"/>
    <p:sldId id="27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112"/>
    <a:srgbClr val="FFC440"/>
    <a:srgbClr val="83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10" autoAdjust="0"/>
    <p:restoredTop sz="85581" autoAdjust="0"/>
  </p:normalViewPr>
  <p:slideViewPr>
    <p:cSldViewPr snapToGrid="0" showGuides="1">
      <p:cViewPr varScale="1">
        <p:scale>
          <a:sx n="90" d="100"/>
          <a:sy n="90" d="100"/>
        </p:scale>
        <p:origin x="240" y="92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5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0AC80-9589-41A1-8ED2-EC2076B0E8E8}" type="datetimeFigureOut">
              <a:rPr lang="de-DE" smtClean="0"/>
              <a:t>22.08.24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3A726-01A3-41A5-8C71-74C8A626EA48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6161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492030-5346-4222-B1C0-77ABA51E04BA}" type="datetimeFigureOut">
              <a:rPr lang="de-DE" smtClean="0"/>
              <a:t>22.08.24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B39C8-6D5D-40E8-8D83-C1E41A39F5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387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10858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5430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200025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44382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2520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522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ln w="0">
            <a:noFill/>
          </a:ln>
        </p:spPr>
      </p:sp>
      <p:sp>
        <p:nvSpPr>
          <p:cNvPr id="106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07995618-8D7B-486B-886E-BCDC62296CDF}" type="slidenum">
              <a:rPr lang="de-DE" sz="1200" b="0" strike="noStrike" spc="-1">
                <a:solidFill>
                  <a:srgbClr val="000000"/>
                </a:solidFill>
                <a:latin typeface="Calibri"/>
              </a:rPr>
              <a:t>27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6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351F13C5-71A4-4080-B7F9-937CF2F25083}" type="slidenum">
              <a:rPr lang="de-DE" sz="1200" b="0" strike="noStrike" spc="-1">
                <a:solidFill>
                  <a:srgbClr val="000000"/>
                </a:solidFill>
                <a:latin typeface="Calibri"/>
              </a:rPr>
              <a:t>29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7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4A0680AC-9430-433A-96A0-BE2AFF1EA83A}" type="slidenum">
              <a:rPr lang="de-DE" sz="1200" b="0" strike="noStrike" spc="-1">
                <a:solidFill>
                  <a:srgbClr val="000000"/>
                </a:solidFill>
                <a:latin typeface="Calibri"/>
              </a:rPr>
              <a:t>30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5680" cy="3085560"/>
          </a:xfrm>
          <a:prstGeom prst="rect">
            <a:avLst/>
          </a:prstGeom>
          <a:ln w="0">
            <a:noFill/>
          </a:ln>
        </p:spPr>
      </p:sp>
      <p:sp>
        <p:nvSpPr>
          <p:cNvPr id="107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0">
              <a:buNone/>
            </a:pPr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de-DE" sz="1200" b="0" strike="noStrike" spc="-1">
                <a:solidFill>
                  <a:srgbClr val="000000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5A92F1DC-8E6E-4BC5-B927-6E3567DD6985}" type="slidenum">
              <a:rPr lang="de-DE" sz="1200" b="0" strike="noStrike" spc="-1">
                <a:solidFill>
                  <a:srgbClr val="000000"/>
                </a:solidFill>
                <a:latin typeface="Calibri"/>
              </a:rPr>
              <a:t>31</a:t>
            </a:fld>
            <a:endParaRPr lang="en-US" sz="12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5780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072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34355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791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4998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701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7353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B39C8-6D5D-40E8-8D83-C1E41A39F5E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36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000" y="1120776"/>
            <a:ext cx="8039624" cy="1050925"/>
          </a:xfrm>
        </p:spPr>
        <p:txBody>
          <a:bodyPr anchor="b"/>
          <a:lstStyle>
            <a:lvl1pPr algn="l">
              <a:defRPr sz="2800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889" y="2583180"/>
            <a:ext cx="8039624" cy="333025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6413956"/>
            <a:ext cx="2275200" cy="120448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17" r="10105"/>
          <a:stretch/>
        </p:blipFill>
        <p:spPr bwMode="auto">
          <a:xfrm>
            <a:off x="9897762" y="2218450"/>
            <a:ext cx="2038865" cy="764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194" y="3410043"/>
            <a:ext cx="1224000" cy="12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837" y="926731"/>
            <a:ext cx="1452715" cy="14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376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icture,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8" y="2024064"/>
            <a:ext cx="8101013" cy="3889375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3887" y="5913438"/>
            <a:ext cx="8101013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/>
          </p:nvPr>
        </p:nvSpPr>
        <p:spPr>
          <a:xfrm>
            <a:off x="8934451" y="2033590"/>
            <a:ext cx="2633662" cy="3879847"/>
          </a:xfrm>
        </p:spPr>
        <p:txBody>
          <a:bodyPr/>
          <a:lstStyle>
            <a:lvl1pPr marL="266700" indent="-266700">
              <a:defRPr sz="1400"/>
            </a:lvl1pPr>
            <a:lvl2pPr marL="542925" indent="-276225">
              <a:defRPr sz="1400"/>
            </a:lvl2pPr>
            <a:lvl3pPr marL="809625" indent="-266700">
              <a:defRPr sz="1400"/>
            </a:lvl3pPr>
            <a:lvl4pPr marL="990600" indent="-180975">
              <a:defRPr sz="1400"/>
            </a:lvl4pPr>
            <a:lvl5pPr marL="1162050" indent="-171450"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0024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11280" y="506160"/>
            <a:ext cx="10956240" cy="559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23880" y="1260360"/>
            <a:ext cx="10943640" cy="498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176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888141-1D0C-4F40-BA72-B413593C968F}"/>
              </a:ext>
            </a:extLst>
          </p:cNvPr>
          <p:cNvSpPr txBox="1"/>
          <p:nvPr userDrawn="1"/>
        </p:nvSpPr>
        <p:spPr>
          <a:xfrm>
            <a:off x="1602089" y="43830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lang="en-US" sz="140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24F424-F49B-F04A-ABCB-C7BEFFDA6DAB}"/>
              </a:ext>
            </a:extLst>
          </p:cNvPr>
          <p:cNvSpPr txBox="1"/>
          <p:nvPr userDrawn="1"/>
        </p:nvSpPr>
        <p:spPr>
          <a:xfrm>
            <a:off x="1485041" y="44001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lang="en-US" sz="1400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44B194-0DA7-624F-9967-9B0A22AFA085}"/>
              </a:ext>
            </a:extLst>
          </p:cNvPr>
          <p:cNvSpPr txBox="1"/>
          <p:nvPr userDrawn="1"/>
        </p:nvSpPr>
        <p:spPr>
          <a:xfrm>
            <a:off x="859398" y="433137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2"/>
              </a:buBlip>
            </a:pPr>
            <a:endParaRPr lang="en-US" sz="1400" dirty="0" err="1"/>
          </a:p>
        </p:txBody>
      </p:sp>
    </p:spTree>
    <p:extLst>
      <p:ext uri="{BB962C8B-B14F-4D97-AF65-F5344CB8AC3E}">
        <p14:creationId xmlns:p14="http://schemas.microsoft.com/office/powerpoint/2010/main" val="4023036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hapter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6635" y="1552576"/>
            <a:ext cx="10961477" cy="3814764"/>
          </a:xfrm>
        </p:spPr>
        <p:txBody>
          <a:bodyPr anchor="ctr"/>
          <a:lstStyle>
            <a:lvl1pPr>
              <a:defRPr sz="63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5448300"/>
            <a:ext cx="10944225" cy="574676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4229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41166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8614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8" y="1235677"/>
            <a:ext cx="10944224" cy="4677762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1350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8" y="828675"/>
            <a:ext cx="10944224" cy="5084763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 hasCustomPrompt="1"/>
          </p:nvPr>
        </p:nvSpPr>
        <p:spPr>
          <a:xfrm>
            <a:off x="623887" y="5913438"/>
            <a:ext cx="10944225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124035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9" y="1196976"/>
            <a:ext cx="5292723" cy="4716463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275388" y="1196976"/>
            <a:ext cx="5292725" cy="4716463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5913438"/>
            <a:ext cx="5292726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275385" y="5913438"/>
            <a:ext cx="5292727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170003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3887" y="2024063"/>
            <a:ext cx="5292725" cy="306228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275389" y="2024063"/>
            <a:ext cx="5292724" cy="3062288"/>
          </a:xfrm>
          <a:noFill/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623888" y="5086351"/>
            <a:ext cx="5292726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6275385" y="5086351"/>
            <a:ext cx="5292727" cy="241299"/>
          </a:xfrm>
        </p:spPr>
        <p:txBody>
          <a:bodyPr tIns="36000" rIns="0"/>
          <a:lstStyle>
            <a:lvl1pPr marL="0" indent="0">
              <a:buFont typeface="Arial" panose="020B0604020202020204" pitchFamily="34" charset="0"/>
              <a:buNone/>
              <a:defRPr sz="900"/>
            </a:lvl1pPr>
          </a:lstStyle>
          <a:p>
            <a:pPr lvl="0"/>
            <a:r>
              <a:rPr lang="de-DE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300823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1189" y="610632"/>
            <a:ext cx="10956924" cy="38751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9" y="1158790"/>
            <a:ext cx="10944224" cy="48864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dirty="0"/>
              <a:t>Level 1</a:t>
            </a:r>
          </a:p>
          <a:p>
            <a:pPr lvl="1"/>
            <a:r>
              <a:rPr lang="en-US" noProof="0" dirty="0"/>
              <a:t>Level 2</a:t>
            </a:r>
          </a:p>
          <a:p>
            <a:pPr lvl="2"/>
            <a:r>
              <a:rPr lang="en-US" noProof="0" dirty="0"/>
              <a:t>Level 3</a:t>
            </a:r>
          </a:p>
          <a:p>
            <a:pPr lvl="3"/>
            <a:r>
              <a:rPr lang="en-US" noProof="0" dirty="0"/>
              <a:t>Level 4</a:t>
            </a:r>
          </a:p>
          <a:p>
            <a:pPr lvl="4"/>
            <a:r>
              <a:rPr lang="en-US" noProof="0" dirty="0"/>
              <a:t>Level 5</a:t>
            </a:r>
          </a:p>
        </p:txBody>
      </p:sp>
      <p:sp>
        <p:nvSpPr>
          <p:cNvPr id="9" name="Textfeld 8"/>
          <p:cNvSpPr txBox="1"/>
          <p:nvPr/>
        </p:nvSpPr>
        <p:spPr>
          <a:xfrm>
            <a:off x="11065951" y="381001"/>
            <a:ext cx="514351" cy="14970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r"/>
            <a:fld id="{A5DEC3FA-4FB7-4309-A077-6BB31CA8E81A}" type="slidenum">
              <a:rPr lang="en-US" sz="1000" noProof="0" smtClean="0"/>
              <a:pPr algn="r"/>
              <a:t>‹#›</a:t>
            </a:fld>
            <a:endParaRPr lang="en-US" sz="1600" noProof="0"/>
          </a:p>
        </p:txBody>
      </p:sp>
      <p:cxnSp>
        <p:nvCxnSpPr>
          <p:cNvPr id="11" name="Gerader Verbinder 10"/>
          <p:cNvCxnSpPr/>
          <p:nvPr/>
        </p:nvCxnSpPr>
        <p:spPr>
          <a:xfrm>
            <a:off x="623889" y="339297"/>
            <a:ext cx="5292724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/>
          <p:cNvCxnSpPr/>
          <p:nvPr/>
        </p:nvCxnSpPr>
        <p:spPr>
          <a:xfrm>
            <a:off x="6275389" y="339297"/>
            <a:ext cx="5292726" cy="0"/>
          </a:xfrm>
          <a:prstGeom prst="line">
            <a:avLst/>
          </a:prstGeom>
          <a:ln w="63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88" y="6452060"/>
            <a:ext cx="2275200" cy="120448"/>
          </a:xfrm>
          <a:prstGeom prst="rect">
            <a:avLst/>
          </a:prstGeom>
        </p:spPr>
      </p:pic>
      <p:sp>
        <p:nvSpPr>
          <p:cNvPr id="7" name="Rechteck 6"/>
          <p:cNvSpPr/>
          <p:nvPr/>
        </p:nvSpPr>
        <p:spPr>
          <a:xfrm>
            <a:off x="623888" y="381001"/>
            <a:ext cx="5292725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/>
              <a:t>SAC – Machine Status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000" dirty="0"/>
          </a:p>
        </p:txBody>
      </p:sp>
      <p:sp>
        <p:nvSpPr>
          <p:cNvPr id="8" name="Rechteck 7"/>
          <p:cNvSpPr/>
          <p:nvPr/>
        </p:nvSpPr>
        <p:spPr>
          <a:xfrm>
            <a:off x="6275389" y="381001"/>
            <a:ext cx="5101693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sz="1000" dirty="0"/>
              <a:t>Marc Guetg, et al. 20.09.24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558" y="6242284"/>
            <a:ext cx="540000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00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  <p:sldLayoutId id="2147483673" r:id="rId6"/>
    <p:sldLayoutId id="2147483668" r:id="rId7"/>
    <p:sldLayoutId id="2147483669" r:id="rId8"/>
    <p:sldLayoutId id="2147483670" r:id="rId9"/>
    <p:sldLayoutId id="2147483671" r:id="rId10"/>
    <p:sldLayoutId id="214748367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7188" indent="-357188" algn="l" defTabSz="914400" rtl="0" eaLnBrk="1" latinLnBrk="0" hangingPunct="1">
        <a:lnSpc>
          <a:spcPct val="114000"/>
        </a:lnSpc>
        <a:spcBef>
          <a:spcPts val="1800"/>
        </a:spcBef>
        <a:buClr>
          <a:schemeClr val="bg2"/>
        </a:buClr>
        <a:buFontTx/>
        <a:buBlip>
          <a:blip r:embed="rId15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714375" indent="-357188" algn="l" defTabSz="914400" rtl="0" eaLnBrk="1" latinLnBrk="0" hangingPunct="1">
        <a:lnSpc>
          <a:spcPct val="114000"/>
        </a:lnSpc>
        <a:spcBef>
          <a:spcPts val="0"/>
        </a:spcBef>
        <a:buClr>
          <a:schemeClr val="accent2"/>
        </a:buClr>
        <a:buFontTx/>
        <a:buBlip>
          <a:blip r:embed="rId16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82663" indent="-268288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►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62050" indent="-173038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47788" indent="-180975" algn="l" defTabSz="914400" rtl="0" eaLnBrk="1" latinLnBrk="0" hangingPunct="1">
        <a:lnSpc>
          <a:spcPct val="114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5" userDrawn="1">
          <p15:clr>
            <a:srgbClr val="F26B43"/>
          </p15:clr>
        </p15:guide>
        <p15:guide id="2" pos="3727" userDrawn="1">
          <p15:clr>
            <a:srgbClr val="F26B43"/>
          </p15:clr>
        </p15:guide>
        <p15:guide id="3" pos="3953" userDrawn="1">
          <p15:clr>
            <a:srgbClr val="F26B43"/>
          </p15:clr>
        </p15:guide>
        <p15:guide id="4" pos="393" userDrawn="1">
          <p15:clr>
            <a:srgbClr val="F26B43"/>
          </p15:clr>
        </p15:guide>
        <p15:guide id="5" pos="7287" userDrawn="1">
          <p15:clr>
            <a:srgbClr val="F26B43"/>
          </p15:clr>
        </p15:guide>
        <p15:guide id="6" orient="horz" pos="3725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jpg"/><Relationship Id="rId5" Type="http://schemas.openxmlformats.org/officeDocument/2006/relationships/image" Target="../media/image31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4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image" Target="../media/image41.png"/><Relationship Id="rId7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gif"/><Relationship Id="rId5" Type="http://schemas.openxmlformats.org/officeDocument/2006/relationships/image" Target="../media/image43.gif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4.pn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.emf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emf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.emf"/><Relationship Id="rId7" Type="http://schemas.openxmlformats.org/officeDocument/2006/relationships/image" Target="../media/image6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4.emf"/><Relationship Id="rId7" Type="http://schemas.openxmlformats.org/officeDocument/2006/relationships/image" Target="../media/image17.jp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jpeg"/><Relationship Id="rId4" Type="http://schemas.openxmlformats.org/officeDocument/2006/relationships/image" Target="../media/image14.jpg"/><Relationship Id="rId9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2000" y="683270"/>
            <a:ext cx="8039624" cy="1462404"/>
          </a:xfrm>
        </p:spPr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Machine Status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3889" y="2895698"/>
            <a:ext cx="9057321" cy="284152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Marc Guetg for MXL &amp; FEL RD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0872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F32D-73B3-6A13-82EC-ECF74D96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2025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20BD8-B546-2208-C761-4C9F4DB7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Delivery 16 Weeks</a:t>
            </a:r>
          </a:p>
          <a:p>
            <a:r>
              <a:rPr lang="en-US" sz="1800" dirty="0"/>
              <a:t>Facility Development</a:t>
            </a:r>
          </a:p>
          <a:p>
            <a:pPr lvl="1"/>
            <a:r>
              <a:rPr lang="en-US" sz="1800" dirty="0"/>
              <a:t>2.5 Weeks</a:t>
            </a:r>
          </a:p>
          <a:p>
            <a:r>
              <a:rPr lang="en-US" sz="1800" dirty="0"/>
              <a:t>Steady increase in delivery hours</a:t>
            </a:r>
          </a:p>
          <a:p>
            <a:pPr lvl="1"/>
            <a:r>
              <a:rPr lang="en-US" sz="1800" dirty="0"/>
              <a:t>Decrease of facility development time</a:t>
            </a:r>
          </a:p>
          <a:p>
            <a:r>
              <a:rPr lang="en-US" sz="1800" dirty="0"/>
              <a:t>Possible ways to ensure enough FD time</a:t>
            </a:r>
          </a:p>
          <a:p>
            <a:pPr lvl="1"/>
            <a:r>
              <a:rPr lang="en-US" sz="1800" dirty="0"/>
              <a:t>Explore fixed slots within the “weekly” tuning cycle</a:t>
            </a:r>
          </a:p>
          <a:p>
            <a:pPr lvl="1"/>
            <a:r>
              <a:rPr lang="en-US" sz="1800" dirty="0"/>
              <a:t>Explore utilization during the summer maintenance</a:t>
            </a:r>
            <a:br>
              <a:rPr lang="en-US" sz="1800" dirty="0"/>
            </a:br>
            <a:r>
              <a:rPr lang="en-US" sz="1800" dirty="0"/>
              <a:t>period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sz="18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F5EB34-0E33-3100-BA40-C0C89E75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2359" y="678570"/>
            <a:ext cx="5305178" cy="399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476458-1DAD-9C7C-0DD0-31D170721D1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5337" y="3519052"/>
            <a:ext cx="4776788" cy="268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8553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7CC5-65EE-AA6E-64AB-2AC3C4D2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Cathode Laser System</a:t>
            </a: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7CE208BF-82B8-49CC-91F4-C7C91E833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617" y="4415830"/>
            <a:ext cx="1997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eaLnBrk="1" hangingPunct="1"/>
            <a:r>
              <a:rPr lang="en-US" altLang="en-DE" sz="1400">
                <a:solidFill>
                  <a:schemeClr val="bg1"/>
                </a:solidFill>
              </a:rPr>
              <a:t>770 ps separation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16A8561-41A1-A681-5F99-14ACD199B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967" y="4774605"/>
            <a:ext cx="1997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eaLnBrk="1" hangingPunct="1"/>
            <a:r>
              <a:rPr lang="en-US" altLang="en-DE" sz="1400">
                <a:solidFill>
                  <a:schemeClr val="bg1"/>
                </a:solidFill>
              </a:rPr>
              <a:t>Same RF bucket</a:t>
            </a:r>
          </a:p>
        </p:txBody>
      </p:sp>
      <p:pic>
        <p:nvPicPr>
          <p:cNvPr id="4" name="Google Shape;486;p74">
            <a:extLst>
              <a:ext uri="{FF2B5EF4-FFF2-40B4-BE49-F238E27FC236}">
                <a16:creationId xmlns:a16="http://schemas.microsoft.com/office/drawing/2014/main" id="{9133D7A5-E490-6E49-5B58-CB1CD266253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023" b="-4404"/>
          <a:stretch/>
        </p:blipFill>
        <p:spPr>
          <a:xfrm>
            <a:off x="4691276" y="1635399"/>
            <a:ext cx="7442002" cy="40081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A4ABF-EA60-913D-9898-434FB0CA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9" y="1054286"/>
            <a:ext cx="5015728" cy="4886410"/>
          </a:xfrm>
        </p:spPr>
        <p:txBody>
          <a:bodyPr/>
          <a:lstStyle/>
          <a:p>
            <a:r>
              <a:rPr lang="en-US" dirty="0"/>
              <a:t>Old laser system reaching end-of-life</a:t>
            </a:r>
          </a:p>
          <a:p>
            <a:r>
              <a:rPr lang="en-US" dirty="0"/>
              <a:t>Novel system laser system shared by</a:t>
            </a:r>
            <a:br>
              <a:rPr lang="en-US" dirty="0"/>
            </a:br>
            <a:r>
              <a:rPr lang="en-US" dirty="0"/>
              <a:t>multiple facilities</a:t>
            </a:r>
          </a:p>
          <a:p>
            <a:pPr lvl="1"/>
            <a:r>
              <a:rPr lang="en-US" dirty="0" err="1"/>
              <a:t>EuXFEL</a:t>
            </a:r>
            <a:endParaRPr lang="en-US" dirty="0"/>
          </a:p>
          <a:p>
            <a:pPr lvl="1"/>
            <a:r>
              <a:rPr lang="en-US" dirty="0"/>
              <a:t>FLASH</a:t>
            </a:r>
          </a:p>
          <a:p>
            <a:pPr lvl="1"/>
            <a:r>
              <a:rPr lang="en-US" dirty="0"/>
              <a:t>PITZ?</a:t>
            </a:r>
          </a:p>
          <a:p>
            <a:r>
              <a:rPr lang="en-US" dirty="0"/>
              <a:t>Increased capability</a:t>
            </a:r>
          </a:p>
          <a:p>
            <a:pPr lvl="1"/>
            <a:r>
              <a:rPr lang="en-US" dirty="0"/>
              <a:t>Temporal shaping</a:t>
            </a:r>
          </a:p>
          <a:p>
            <a:pPr lvl="1"/>
            <a:r>
              <a:rPr lang="en-US" dirty="0"/>
              <a:t>Multiple charges</a:t>
            </a:r>
          </a:p>
          <a:p>
            <a:pPr lvl="1"/>
            <a:r>
              <a:rPr lang="en-US" dirty="0"/>
              <a:t>Multiple pulses</a:t>
            </a:r>
          </a:p>
        </p:txBody>
      </p:sp>
    </p:spTree>
    <p:extLst>
      <p:ext uri="{BB962C8B-B14F-4D97-AF65-F5344CB8AC3E}">
        <p14:creationId xmlns:p14="http://schemas.microsoft.com/office/powerpoint/2010/main" val="3678236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F7CC5-65EE-AA6E-64AB-2AC3C4D2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Cathode Laser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A4ABF-EA60-913D-9898-434FB0CA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9" y="1054286"/>
            <a:ext cx="10944224" cy="4886410"/>
          </a:xfrm>
        </p:spPr>
        <p:txBody>
          <a:bodyPr/>
          <a:lstStyle/>
          <a:p>
            <a:r>
              <a:rPr lang="en-US" dirty="0"/>
              <a:t>Laser2 </a:t>
            </a:r>
          </a:p>
          <a:p>
            <a:pPr lvl="1"/>
            <a:r>
              <a:rPr lang="en-US" dirty="0"/>
              <a:t>Cathode and Laser heater</a:t>
            </a:r>
          </a:p>
          <a:p>
            <a:r>
              <a:rPr lang="en-US" dirty="0"/>
              <a:t>Nepal X1 (2024</a:t>
            </a:r>
          </a:p>
          <a:p>
            <a:pPr lvl="1"/>
            <a:r>
              <a:rPr lang="en-US" dirty="0"/>
              <a:t>Cathode Laser</a:t>
            </a:r>
          </a:p>
          <a:p>
            <a:r>
              <a:rPr lang="en-US" dirty="0"/>
              <a:t>Nepal X2 (Since this SS)</a:t>
            </a:r>
          </a:p>
          <a:p>
            <a:pPr lvl="1"/>
            <a:r>
              <a:rPr lang="en-US" dirty="0"/>
              <a:t>Cathode Laser</a:t>
            </a:r>
          </a:p>
          <a:p>
            <a:r>
              <a:rPr lang="en-US" dirty="0"/>
              <a:t>Allow full control of charge and increased</a:t>
            </a:r>
            <a:br>
              <a:rPr lang="en-US" dirty="0"/>
            </a:br>
            <a:r>
              <a:rPr lang="en-US" dirty="0"/>
              <a:t>control of longitudinal parameters</a:t>
            </a:r>
          </a:p>
          <a:p>
            <a:pPr lvl="1"/>
            <a:r>
              <a:rPr lang="en-US" dirty="0"/>
              <a:t>OPAL Program</a:t>
            </a: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35602DC8-D082-60D0-092E-FEF700F04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0" t="41844" r="41338" b="37399"/>
          <a:stretch>
            <a:fillRect/>
          </a:stretch>
        </p:blipFill>
        <p:spPr bwMode="auto">
          <a:xfrm>
            <a:off x="7677967" y="4774605"/>
            <a:ext cx="3097213" cy="165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C843F20B-C848-29F6-2683-B8DBBEE90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92" t="5901" r="39243" b="53149"/>
          <a:stretch>
            <a:fillRect/>
          </a:stretch>
        </p:blipFill>
        <p:spPr bwMode="auto">
          <a:xfrm>
            <a:off x="5649142" y="4420592"/>
            <a:ext cx="1890713" cy="200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8">
            <a:extLst>
              <a:ext uri="{FF2B5EF4-FFF2-40B4-BE49-F238E27FC236}">
                <a16:creationId xmlns:a16="http://schemas.microsoft.com/office/drawing/2014/main" id="{7CE208BF-82B8-49CC-91F4-C7C91E8334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617" y="4415830"/>
            <a:ext cx="1997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eaLnBrk="1" hangingPunct="1"/>
            <a:r>
              <a:rPr lang="en-US" altLang="en-DE" sz="1400">
                <a:solidFill>
                  <a:schemeClr val="bg1"/>
                </a:solidFill>
              </a:rPr>
              <a:t>770 ps separation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6D3B48-4516-3573-0BDC-8E27CD913891}"/>
              </a:ext>
            </a:extLst>
          </p:cNvPr>
          <p:cNvCxnSpPr/>
          <p:nvPr/>
        </p:nvCxnSpPr>
        <p:spPr>
          <a:xfrm>
            <a:off x="4596630" y="5798542"/>
            <a:ext cx="0" cy="574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1F52C4-5479-F045-4735-93811CADA4F2}"/>
              </a:ext>
            </a:extLst>
          </p:cNvPr>
          <p:cNvCxnSpPr>
            <a:cxnSpLocks/>
          </p:cNvCxnSpPr>
          <p:nvPr/>
        </p:nvCxnSpPr>
        <p:spPr>
          <a:xfrm>
            <a:off x="4268017" y="5041305"/>
            <a:ext cx="1295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5">
            <a:extLst>
              <a:ext uri="{FF2B5EF4-FFF2-40B4-BE49-F238E27FC236}">
                <a16:creationId xmlns:a16="http://schemas.microsoft.com/office/drawing/2014/main" id="{81435F3D-A71C-5E9E-76D4-AEAA0860827C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3975917" y="5873155"/>
            <a:ext cx="890587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eaLnBrk="1" hangingPunct="1"/>
            <a:r>
              <a:rPr lang="en-US" altLang="en-DE" sz="1400"/>
              <a:t>Energy</a:t>
            </a:r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DD9D4D38-01DD-8FA6-F9D1-CE07B08C5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7055" y="4519017"/>
            <a:ext cx="19970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eaLnBrk="1" hangingPunct="1"/>
            <a:r>
              <a:rPr lang="en-US" altLang="en-DE" sz="1400"/>
              <a:t>Time</a:t>
            </a:r>
          </a:p>
          <a:p>
            <a:pPr eaLnBrk="1" hangingPunct="1"/>
            <a:r>
              <a:rPr lang="en-US" altLang="en-DE" sz="1400"/>
              <a:t>Non-linear scale</a:t>
            </a:r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316A8561-41A1-A681-5F99-14ACD199BD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7967" y="4774605"/>
            <a:ext cx="19970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DejaVu Sans"/>
                <a:cs typeface="DejaVu Sans"/>
              </a:defRPr>
            </a:lvl9pPr>
          </a:lstStyle>
          <a:p>
            <a:pPr eaLnBrk="1" hangingPunct="1"/>
            <a:r>
              <a:rPr lang="en-US" altLang="en-DE" sz="1400">
                <a:solidFill>
                  <a:schemeClr val="bg1"/>
                </a:solidFill>
              </a:rPr>
              <a:t>Same RF bucket</a:t>
            </a:r>
          </a:p>
        </p:txBody>
      </p:sp>
      <p:pic>
        <p:nvPicPr>
          <p:cNvPr id="13" name="Google Shape;731;p93">
            <a:extLst>
              <a:ext uri="{FF2B5EF4-FFF2-40B4-BE49-F238E27FC236}">
                <a16:creationId xmlns:a16="http://schemas.microsoft.com/office/drawing/2014/main" id="{B822C9A8-8B61-F9B0-69EC-8856192BCFF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0820" y="683353"/>
            <a:ext cx="3990939" cy="3704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5109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2AD3A4-A02C-8C76-E99D-A0953FFF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01" y="451235"/>
            <a:ext cx="10370616" cy="561878"/>
          </a:xfrm>
        </p:spPr>
        <p:txBody>
          <a:bodyPr/>
          <a:lstStyle/>
          <a:p>
            <a:r>
              <a:rPr lang="en-US" dirty="0"/>
              <a:t>APPLE-X undulators re-installed at SASE3 (Variable Polarization)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84F3582-DCD7-F4AA-E5FC-3F6C3FA9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5842" y="2559385"/>
            <a:ext cx="6098466" cy="358638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C7793B-7B36-50F5-EE7D-1423AF107440}"/>
              </a:ext>
            </a:extLst>
          </p:cNvPr>
          <p:cNvSpPr txBox="1">
            <a:spLocks/>
          </p:cNvSpPr>
          <p:nvPr/>
        </p:nvSpPr>
        <p:spPr>
          <a:xfrm>
            <a:off x="513435" y="1159619"/>
            <a:ext cx="7701883" cy="4886410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Reinstallation of APPLE-X afterburners</a:t>
            </a:r>
          </a:p>
          <a:p>
            <a:pPr lvl="1"/>
            <a:r>
              <a:rPr lang="en-US" dirty="0"/>
              <a:t>Including 4 redesigned absorbers</a:t>
            </a:r>
          </a:p>
          <a:p>
            <a:pPr lvl="1"/>
            <a:r>
              <a:rPr lang="en-US" dirty="0"/>
              <a:t>Designed to shield decoders from spontaneous radiation</a:t>
            </a:r>
          </a:p>
          <a:p>
            <a:r>
              <a:rPr lang="en-US" dirty="0"/>
              <a:t>Reduction of measured dose rate by two</a:t>
            </a:r>
            <a:br>
              <a:rPr lang="en-US" dirty="0"/>
            </a:br>
            <a:r>
              <a:rPr lang="en-US" dirty="0"/>
              <a:t>orders of magnitude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61FF652-D2D1-F94F-760F-D33A8879D76A}"/>
              </a:ext>
            </a:extLst>
          </p:cNvPr>
          <p:cNvGrpSpPr>
            <a:grpSpLocks noChangeAspect="1"/>
          </p:cNvGrpSpPr>
          <p:nvPr/>
        </p:nvGrpSpPr>
        <p:grpSpPr>
          <a:xfrm>
            <a:off x="2228850" y="3272597"/>
            <a:ext cx="2588280" cy="2919938"/>
            <a:chOff x="6913759" y="806897"/>
            <a:chExt cx="4014439" cy="452884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906E68F-3B71-7D47-5AA6-7E17F93C06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90" t="10760" b="1735"/>
            <a:stretch/>
          </p:blipFill>
          <p:spPr>
            <a:xfrm flipH="1">
              <a:off x="6913759" y="806897"/>
              <a:ext cx="4014439" cy="4528841"/>
            </a:xfrm>
            <a:prstGeom prst="rect">
              <a:avLst/>
            </a:prstGeom>
          </p:spPr>
        </p:pic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B0E7777-C5D8-82A2-1FCE-4E50FACB3312}"/>
                </a:ext>
              </a:extLst>
            </p:cNvPr>
            <p:cNvCxnSpPr>
              <a:cxnSpLocks/>
            </p:cNvCxnSpPr>
            <p:nvPr/>
          </p:nvCxnSpPr>
          <p:spPr>
            <a:xfrm>
              <a:off x="7694284" y="2211640"/>
              <a:ext cx="0" cy="1141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150D31-9CE9-BF16-D6BC-1F244C6FF8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8145" y="2211640"/>
              <a:ext cx="25492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B77E8FF-69C2-97CD-47BC-92B0F68A40DA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79" y="4026586"/>
              <a:ext cx="0" cy="11416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FE7FC6B-D626-EA6E-DC67-C4E145D8446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08144" y="5168200"/>
              <a:ext cx="2549237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B6D9771-1A1F-544F-207D-E35A1825CA42}"/>
                </a:ext>
              </a:extLst>
            </p:cNvPr>
            <p:cNvCxnSpPr>
              <a:cxnSpLocks/>
            </p:cNvCxnSpPr>
            <p:nvPr/>
          </p:nvCxnSpPr>
          <p:spPr>
            <a:xfrm>
              <a:off x="7691379" y="3379580"/>
              <a:ext cx="0" cy="193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53F4E78-05E8-2AA5-03F8-95272BC54D87}"/>
                </a:ext>
              </a:extLst>
            </p:cNvPr>
            <p:cNvCxnSpPr>
              <a:cxnSpLocks/>
            </p:cNvCxnSpPr>
            <p:nvPr/>
          </p:nvCxnSpPr>
          <p:spPr>
            <a:xfrm>
              <a:off x="7693964" y="3767996"/>
              <a:ext cx="0" cy="193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074E5B9-7AEC-53BF-B712-951C36C42685}"/>
                </a:ext>
              </a:extLst>
            </p:cNvPr>
            <p:cNvCxnSpPr>
              <a:cxnSpLocks/>
            </p:cNvCxnSpPr>
            <p:nvPr/>
          </p:nvCxnSpPr>
          <p:spPr>
            <a:xfrm>
              <a:off x="8644077" y="3236931"/>
              <a:ext cx="0" cy="3629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E115545-BEE9-6EDA-A554-DB636F5FC7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44077" y="3785573"/>
              <a:ext cx="0" cy="3879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E80C077-50BE-51A7-87C3-AEF02FE27EA8}"/>
                </a:ext>
              </a:extLst>
            </p:cNvPr>
            <p:cNvCxnSpPr>
              <a:cxnSpLocks/>
            </p:cNvCxnSpPr>
            <p:nvPr/>
          </p:nvCxnSpPr>
          <p:spPr>
            <a:xfrm>
              <a:off x="8644077" y="3599921"/>
              <a:ext cx="0" cy="18565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D8126ACD-1D38-3092-82E3-A15710238A14}"/>
                </a:ext>
              </a:extLst>
            </p:cNvPr>
            <p:cNvCxnSpPr/>
            <p:nvPr/>
          </p:nvCxnSpPr>
          <p:spPr>
            <a:xfrm>
              <a:off x="7691379" y="3896851"/>
              <a:ext cx="495724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0155D1-A39F-2837-7C10-41DAD73F37B0}"/>
                </a:ext>
              </a:extLst>
            </p:cNvPr>
            <p:cNvSpPr txBox="1"/>
            <p:nvPr/>
          </p:nvSpPr>
          <p:spPr>
            <a:xfrm>
              <a:off x="7677966" y="3864977"/>
              <a:ext cx="615101" cy="338152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12000"/>
                </a:lnSpc>
              </a:pPr>
              <a:r>
                <a:rPr lang="en-US" sz="1000" dirty="0"/>
                <a:t>15 mm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01CCE0C-67EB-8EB1-DF5C-3A9CFDC19E39}"/>
                </a:ext>
              </a:extLst>
            </p:cNvPr>
            <p:cNvSpPr txBox="1"/>
            <p:nvPr/>
          </p:nvSpPr>
          <p:spPr>
            <a:xfrm>
              <a:off x="8145101" y="3558666"/>
              <a:ext cx="519960" cy="246606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12000"/>
                </a:lnSpc>
              </a:pPr>
              <a:r>
                <a:rPr lang="en-DE" sz="1000" dirty="0"/>
                <a:t>⌀</a:t>
              </a:r>
              <a:r>
                <a:rPr lang="en-US" sz="1000" dirty="0"/>
                <a:t>6 mm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39418A-3FA3-F4BF-24AC-D9F085566526}"/>
                </a:ext>
              </a:extLst>
            </p:cNvPr>
            <p:cNvSpPr txBox="1"/>
            <p:nvPr/>
          </p:nvSpPr>
          <p:spPr>
            <a:xfrm>
              <a:off x="10142669" y="1419143"/>
              <a:ext cx="720970" cy="76794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12000"/>
                </a:lnSpc>
              </a:pPr>
              <a:r>
                <a:rPr lang="en-US" sz="1400" dirty="0"/>
                <a:t>Lead </a:t>
              </a:r>
            </a:p>
            <a:p>
              <a:pPr>
                <a:lnSpc>
                  <a:spcPct val="112000"/>
                </a:lnSpc>
              </a:pPr>
              <a:r>
                <a:rPr lang="en-US" sz="1400" dirty="0"/>
                <a:t>shield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7FC3389-0A62-E954-E439-8F88069AE722}"/>
                </a:ext>
              </a:extLst>
            </p:cNvPr>
            <p:cNvSpPr txBox="1"/>
            <p:nvPr/>
          </p:nvSpPr>
          <p:spPr>
            <a:xfrm>
              <a:off x="6913759" y="1215817"/>
              <a:ext cx="720970" cy="767945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12000"/>
                </a:lnSpc>
              </a:pPr>
              <a:r>
                <a:rPr lang="en-US" sz="1400" dirty="0"/>
                <a:t>Non-</a:t>
              </a:r>
            </a:p>
            <a:p>
              <a:pPr>
                <a:lnSpc>
                  <a:spcPct val="112000"/>
                </a:lnSpc>
              </a:pPr>
              <a:r>
                <a:rPr lang="en-US" sz="1400" dirty="0"/>
                <a:t>magnetic </a:t>
              </a:r>
            </a:p>
            <a:p>
              <a:pPr>
                <a:lnSpc>
                  <a:spcPct val="112000"/>
                </a:lnSpc>
              </a:pPr>
              <a:r>
                <a:rPr lang="en-US" sz="1400" dirty="0"/>
                <a:t>tungsten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4A49F33-3D98-AB5A-B8FB-2B3EE0DB7B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588951" y="1811974"/>
              <a:ext cx="528374" cy="4055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B49729F-0892-F253-924A-5DC7AE5DE437}"/>
                </a:ext>
              </a:extLst>
            </p:cNvPr>
            <p:cNvCxnSpPr>
              <a:cxnSpLocks/>
              <a:stCxn id="32" idx="2"/>
            </p:cNvCxnSpPr>
            <p:nvPr/>
          </p:nvCxnSpPr>
          <p:spPr>
            <a:xfrm>
              <a:off x="7274244" y="1983762"/>
              <a:ext cx="358441" cy="59076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D8D6D0-9B18-E1B5-A967-2ABC7D13ADFC}"/>
                </a:ext>
              </a:extLst>
            </p:cNvPr>
            <p:cNvSpPr txBox="1"/>
            <p:nvPr/>
          </p:nvSpPr>
          <p:spPr>
            <a:xfrm>
              <a:off x="9672713" y="3548032"/>
              <a:ext cx="544338" cy="27657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lnSpc>
                  <a:spcPct val="112000"/>
                </a:lnSpc>
              </a:pPr>
              <a:r>
                <a:rPr lang="en-US" sz="1100" dirty="0"/>
                <a:t>Beam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3C7FF9A-F49F-9A5E-6EA1-DBFE45DA76C9}"/>
                </a:ext>
              </a:extLst>
            </p:cNvPr>
            <p:cNvCxnSpPr>
              <a:cxnSpLocks/>
            </p:cNvCxnSpPr>
            <p:nvPr/>
          </p:nvCxnSpPr>
          <p:spPr>
            <a:xfrm>
              <a:off x="10163078" y="3695101"/>
              <a:ext cx="46461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E688193-024B-FD7A-3508-CFA0FEAF4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5612" y="3781896"/>
              <a:ext cx="9888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90118EB-A0CF-52FE-15F5-FDD73148CEEB}"/>
                </a:ext>
              </a:extLst>
            </p:cNvPr>
            <p:cNvCxnSpPr>
              <a:cxnSpLocks/>
            </p:cNvCxnSpPr>
            <p:nvPr/>
          </p:nvCxnSpPr>
          <p:spPr>
            <a:xfrm>
              <a:off x="8187238" y="3767996"/>
              <a:ext cx="0" cy="19396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092C1C1-F358-B5E3-A796-791C6196AE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96505" y="3598300"/>
              <a:ext cx="98881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4340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2AD3A4-A02C-8C76-E99D-A0953FFF5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01" y="451235"/>
            <a:ext cx="10370616" cy="561878"/>
          </a:xfrm>
        </p:spPr>
        <p:txBody>
          <a:bodyPr/>
          <a:lstStyle/>
          <a:p>
            <a:r>
              <a:rPr lang="en-US" dirty="0"/>
              <a:t>APPLE-X undulators re-installed at SASE3 (Variable Polarization)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CEFDD-3370-579E-315C-24EA7721844E}"/>
              </a:ext>
            </a:extLst>
          </p:cNvPr>
          <p:cNvSpPr txBox="1"/>
          <p:nvPr/>
        </p:nvSpPr>
        <p:spPr>
          <a:xfrm>
            <a:off x="2770465" y="-1517526"/>
            <a:ext cx="5554385" cy="11203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600" dirty="0"/>
              <a:t>Measurement with </a:t>
            </a:r>
            <a:r>
              <a:rPr lang="en-GB" sz="1600" dirty="0">
                <a:solidFill>
                  <a:srgbClr val="0D1546"/>
                </a:solidFill>
                <a:effectLst/>
                <a:latin typeface="Helvetica" pitchFamily="2" charset="0"/>
              </a:rPr>
              <a:t>MARWIN4 robot, carrying a photon and</a:t>
            </a:r>
          </a:p>
          <a:p>
            <a:r>
              <a:rPr lang="en-GB" sz="1600" dirty="0">
                <a:solidFill>
                  <a:srgbClr val="0D1546"/>
                </a:solidFill>
                <a:effectLst/>
                <a:latin typeface="Helvetica" pitchFamily="2" charset="0"/>
              </a:rPr>
              <a:t>neutron dose rate meter LB 6419</a:t>
            </a:r>
            <a:r>
              <a:rPr lang="en-US" sz="1600" dirty="0"/>
              <a:t>: After the redesign and the installation of 4 absorbers (    ), a reduction of radiation in the afterburner area by a factor of ~100 was achieved.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C7793B-7B36-50F5-EE7D-1423AF107440}"/>
              </a:ext>
            </a:extLst>
          </p:cNvPr>
          <p:cNvSpPr txBox="1">
            <a:spLocks/>
          </p:cNvSpPr>
          <p:nvPr/>
        </p:nvSpPr>
        <p:spPr>
          <a:xfrm>
            <a:off x="513435" y="1159619"/>
            <a:ext cx="7701883" cy="4886410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Achieved circular polarization with all four undulators</a:t>
            </a:r>
          </a:p>
          <a:p>
            <a:pPr lvl="1"/>
            <a:r>
              <a:rPr lang="en-US" dirty="0"/>
              <a:t>&gt;95% circular polarization</a:t>
            </a:r>
          </a:p>
          <a:p>
            <a:pPr lvl="1"/>
            <a:r>
              <a:rPr lang="en-US" dirty="0"/>
              <a:t>1.2 </a:t>
            </a:r>
            <a:r>
              <a:rPr lang="en-US" dirty="0" err="1"/>
              <a:t>mJ</a:t>
            </a:r>
            <a:r>
              <a:rPr lang="en-US" dirty="0"/>
              <a:t> at 1 keV</a:t>
            </a:r>
          </a:p>
          <a:p>
            <a:r>
              <a:rPr lang="en-US" dirty="0"/>
              <a:t>Reproducible results</a:t>
            </a:r>
          </a:p>
          <a:p>
            <a:pPr lvl="1"/>
            <a:r>
              <a:rPr lang="en-US" dirty="0"/>
              <a:t>Already delivered to users</a:t>
            </a:r>
          </a:p>
          <a:p>
            <a:pPr lvl="1"/>
            <a:r>
              <a:rPr lang="en-US" dirty="0"/>
              <a:t>High level software exists for operations</a:t>
            </a:r>
          </a:p>
          <a:p>
            <a:r>
              <a:rPr lang="en-US" dirty="0"/>
              <a:t>Alignment strategy still in the improvement</a:t>
            </a:r>
            <a:br>
              <a:rPr lang="en-US" dirty="0"/>
            </a:br>
            <a:r>
              <a:rPr lang="en-US" dirty="0"/>
              <a:t>process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EFEF87-242D-83C7-7ABF-9BA3E576E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478" y="2236312"/>
            <a:ext cx="5437380" cy="3193800"/>
          </a:xfrm>
          <a:prstGeom prst="rect">
            <a:avLst/>
          </a:prstGeom>
        </p:spPr>
      </p:pic>
      <p:sp>
        <p:nvSpPr>
          <p:cNvPr id="3" name="Down Arrow 2">
            <a:extLst>
              <a:ext uri="{FF2B5EF4-FFF2-40B4-BE49-F238E27FC236}">
                <a16:creationId xmlns:a16="http://schemas.microsoft.com/office/drawing/2014/main" id="{7A0D11F1-76B7-E7AE-8A44-32F2D5E8CF3C}"/>
              </a:ext>
            </a:extLst>
          </p:cNvPr>
          <p:cNvSpPr/>
          <p:nvPr/>
        </p:nvSpPr>
        <p:spPr>
          <a:xfrm flipV="1">
            <a:off x="8208338" y="4555224"/>
            <a:ext cx="179024" cy="606287"/>
          </a:xfrm>
          <a:prstGeom prst="downArrow">
            <a:avLst/>
          </a:prstGeom>
          <a:solidFill>
            <a:srgbClr val="FF0000"/>
          </a:solidFill>
        </p:spPr>
        <p:txBody>
          <a:bodyPr rtlCol="0" anchor="ctr">
            <a:noAutofit/>
          </a:bodyPr>
          <a:lstStyle/>
          <a:p>
            <a:pPr algn="ctr">
              <a:lnSpc>
                <a:spcPct val="113000"/>
              </a:lnSpc>
            </a:pPr>
            <a:endParaRPr lang="en-US" sz="1400" dirty="0" err="1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09571357-B768-7E91-1CB7-0671BBC3F513}"/>
              </a:ext>
            </a:extLst>
          </p:cNvPr>
          <p:cNvSpPr/>
          <p:nvPr/>
        </p:nvSpPr>
        <p:spPr>
          <a:xfrm flipV="1">
            <a:off x="9018257" y="4197658"/>
            <a:ext cx="179024" cy="606287"/>
          </a:xfrm>
          <a:prstGeom prst="downArrow">
            <a:avLst/>
          </a:prstGeom>
          <a:solidFill>
            <a:srgbClr val="FF0000"/>
          </a:solidFill>
        </p:spPr>
        <p:txBody>
          <a:bodyPr rtlCol="0" anchor="ctr">
            <a:noAutofit/>
          </a:bodyPr>
          <a:lstStyle/>
          <a:p>
            <a:pPr algn="ctr">
              <a:lnSpc>
                <a:spcPct val="113000"/>
              </a:lnSpc>
            </a:pPr>
            <a:endParaRPr lang="en-US" sz="1400" dirty="0" err="1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16453548-9531-9074-ED2F-BD8D5FCA0923}"/>
              </a:ext>
            </a:extLst>
          </p:cNvPr>
          <p:cNvSpPr/>
          <p:nvPr/>
        </p:nvSpPr>
        <p:spPr>
          <a:xfrm flipV="1">
            <a:off x="9917688" y="3781273"/>
            <a:ext cx="179024" cy="606287"/>
          </a:xfrm>
          <a:prstGeom prst="downArrow">
            <a:avLst/>
          </a:prstGeom>
          <a:solidFill>
            <a:srgbClr val="FF0000"/>
          </a:solidFill>
        </p:spPr>
        <p:txBody>
          <a:bodyPr rtlCol="0" anchor="ctr">
            <a:noAutofit/>
          </a:bodyPr>
          <a:lstStyle/>
          <a:p>
            <a:pPr algn="ctr">
              <a:lnSpc>
                <a:spcPct val="113000"/>
              </a:lnSpc>
            </a:pPr>
            <a:endParaRPr lang="en-US" sz="1400" dirty="0" err="1"/>
          </a:p>
        </p:txBody>
      </p:sp>
      <p:sp>
        <p:nvSpPr>
          <p:cNvPr id="10" name="Down Arrow 9">
            <a:extLst>
              <a:ext uri="{FF2B5EF4-FFF2-40B4-BE49-F238E27FC236}">
                <a16:creationId xmlns:a16="http://schemas.microsoft.com/office/drawing/2014/main" id="{8538E38B-652D-7ED8-DA5A-B5BC6449C14A}"/>
              </a:ext>
            </a:extLst>
          </p:cNvPr>
          <p:cNvSpPr/>
          <p:nvPr/>
        </p:nvSpPr>
        <p:spPr>
          <a:xfrm flipV="1">
            <a:off x="10815216" y="3162233"/>
            <a:ext cx="179024" cy="606287"/>
          </a:xfrm>
          <a:prstGeom prst="downArrow">
            <a:avLst/>
          </a:prstGeom>
          <a:solidFill>
            <a:srgbClr val="FF0000"/>
          </a:solidFill>
        </p:spPr>
        <p:txBody>
          <a:bodyPr rtlCol="0" anchor="ctr">
            <a:noAutofit/>
          </a:bodyPr>
          <a:lstStyle/>
          <a:p>
            <a:pPr algn="ctr">
              <a:lnSpc>
                <a:spcPct val="113000"/>
              </a:lnSpc>
            </a:pPr>
            <a:endParaRPr lang="en-US" sz="14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7470E-0C00-5CDE-6825-4F07854D922D}"/>
              </a:ext>
            </a:extLst>
          </p:cNvPr>
          <p:cNvSpPr txBox="1"/>
          <p:nvPr/>
        </p:nvSpPr>
        <p:spPr>
          <a:xfrm>
            <a:off x="8208338" y="5374356"/>
            <a:ext cx="3042548" cy="5864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2000"/>
              </a:lnSpc>
            </a:pPr>
            <a:r>
              <a:rPr lang="en-US" sz="1600" dirty="0">
                <a:solidFill>
                  <a:srgbClr val="FF0000"/>
                </a:solidFill>
              </a:rPr>
              <a:t>1 ..         2 ..          3 ..           4  </a:t>
            </a:r>
          </a:p>
          <a:p>
            <a:pPr algn="ctr">
              <a:lnSpc>
                <a:spcPct val="112000"/>
              </a:lnSpc>
            </a:pPr>
            <a:r>
              <a:rPr lang="en-US" sz="1600" dirty="0">
                <a:solidFill>
                  <a:srgbClr val="FF0000"/>
                </a:solidFill>
              </a:rPr>
              <a:t>Apple-X undulators closed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812EA-1E57-2B24-65B0-D637F030A772}"/>
              </a:ext>
            </a:extLst>
          </p:cNvPr>
          <p:cNvSpPr txBox="1"/>
          <p:nvPr/>
        </p:nvSpPr>
        <p:spPr>
          <a:xfrm>
            <a:off x="8045220" y="5901130"/>
            <a:ext cx="33335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First lasing (25.01.2024 22:00)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21FE52-40CA-DDBA-C531-F3DF3B60AC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2" r="8887"/>
          <a:stretch/>
        </p:blipFill>
        <p:spPr>
          <a:xfrm>
            <a:off x="2327463" y="4248415"/>
            <a:ext cx="4066848" cy="251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396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FED4-88CE-AF24-F27E-84ACD58B3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Repetition Rate HXRSS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701F7-032F-9241-6C14-3D2ECCDA14D5}"/>
              </a:ext>
            </a:extLst>
          </p:cNvPr>
          <p:cNvSpPr txBox="1">
            <a:spLocks/>
          </p:cNvSpPr>
          <p:nvPr/>
        </p:nvSpPr>
        <p:spPr>
          <a:xfrm>
            <a:off x="623889" y="1158790"/>
            <a:ext cx="10944224" cy="48864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HXRSS for very hard x-rays</a:t>
            </a:r>
          </a:p>
          <a:p>
            <a:pPr lvl="1"/>
            <a:r>
              <a:rPr lang="en-US" sz="1800" dirty="0"/>
              <a:t>Small cross-section and lower spectral density</a:t>
            </a:r>
          </a:p>
          <a:p>
            <a:pPr lvl="2"/>
            <a:r>
              <a:rPr lang="en-US" sz="1800" dirty="0"/>
              <a:t>High repetition rate increases statistics</a:t>
            </a:r>
          </a:p>
          <a:p>
            <a:pPr lvl="1"/>
            <a:r>
              <a:rPr lang="en-US" sz="1800" dirty="0"/>
              <a:t>Beam quality along the pulse train of crucial importance</a:t>
            </a:r>
          </a:p>
          <a:p>
            <a:pPr lvl="2"/>
            <a:r>
              <a:rPr lang="en-US" sz="1800" dirty="0"/>
              <a:t>Stabilization by feedbacks (pilot pulses)</a:t>
            </a:r>
          </a:p>
          <a:p>
            <a:r>
              <a:rPr lang="en-US" sz="1800" dirty="0"/>
              <a:t>SASE2 regularly delivers hundreds of pulses per train </a:t>
            </a:r>
          </a:p>
          <a:p>
            <a:pPr lvl="1"/>
            <a:r>
              <a:rPr lang="en-US" sz="1800" dirty="0"/>
              <a:t>Was used for several high impact experiments </a:t>
            </a:r>
          </a:p>
          <a:p>
            <a:pPr lvl="2"/>
            <a:r>
              <a:rPr lang="en-US" sz="1800" baseline="30000" dirty="0"/>
              <a:t>45</a:t>
            </a:r>
            <a:r>
              <a:rPr lang="en-US" sz="1800" dirty="0"/>
              <a:t>Sc Nuclear Resonance with a natural linewidth 1.4 </a:t>
            </a:r>
            <a:r>
              <a:rPr lang="en-US" sz="1800" dirty="0" err="1"/>
              <a:t>feV</a:t>
            </a:r>
            <a:r>
              <a:rPr lang="en-US" sz="1800" dirty="0"/>
              <a:t> (12.4 keV)</a:t>
            </a:r>
          </a:p>
          <a:p>
            <a:pPr marL="714375" lvl="2" indent="0">
              <a:buFont typeface="Arial" panose="020B0604020202020204" pitchFamily="34" charset="0"/>
              <a:buNone/>
            </a:pPr>
            <a:endParaRPr lang="en-US" sz="1800" dirty="0"/>
          </a:p>
          <a:p>
            <a:pPr lvl="2"/>
            <a:endParaRPr lang="en-US" sz="1800" dirty="0"/>
          </a:p>
          <a:p>
            <a:pPr marL="357187" lvl="1" indent="0">
              <a:buFontTx/>
              <a:buNone/>
            </a:pPr>
            <a:endParaRPr lang="en-US" sz="1800" dirty="0"/>
          </a:p>
        </p:txBody>
      </p:sp>
      <p:pic>
        <p:nvPicPr>
          <p:cNvPr id="2050" name="Picture 2" descr="Fig. 2">
            <a:extLst>
              <a:ext uri="{FF2B5EF4-FFF2-40B4-BE49-F238E27FC236}">
                <a16:creationId xmlns:a16="http://schemas.microsoft.com/office/drawing/2014/main" id="{319E35EA-31A2-C55F-E699-CE948503D9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5896" y="4071056"/>
            <a:ext cx="7563054" cy="189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B88B0D-4911-087A-C3B5-4E600063C899}"/>
              </a:ext>
            </a:extLst>
          </p:cNvPr>
          <p:cNvSpPr txBox="1"/>
          <p:nvPr/>
        </p:nvSpPr>
        <p:spPr>
          <a:xfrm>
            <a:off x="4246995" y="6027133"/>
            <a:ext cx="7044459" cy="3875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2000"/>
              </a:lnSpc>
            </a:pPr>
            <a:r>
              <a:rPr lang="en-US" sz="1100" dirty="0"/>
              <a:t>Resonant X-ray excitation of the nuclear clock isomer 45Sc, Y </a:t>
            </a:r>
            <a:r>
              <a:rPr lang="en-US" sz="1100" dirty="0" err="1"/>
              <a:t>Shvydo’ko</a:t>
            </a:r>
            <a:r>
              <a:rPr lang="en-US" sz="1100" dirty="0"/>
              <a:t> et al, Nature 622, 471-475 (2023)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826C3FF-C37F-ACA4-FA2C-2150D5539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817" y="610632"/>
            <a:ext cx="3106133" cy="3001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932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1A48BC8-90B2-4D2F-96E7-E0C46EB9F5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7"/>
          <a:stretch/>
        </p:blipFill>
        <p:spPr>
          <a:xfrm>
            <a:off x="6386451" y="3094421"/>
            <a:ext cx="5542742" cy="1728077"/>
          </a:xfrm>
          <a:prstGeom prst="rect">
            <a:avLst/>
          </a:prstGeom>
          <a:ln w="0"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370ED6-7395-4D3B-BF8E-262C69B0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Cavity Based XFEL at </a:t>
            </a:r>
            <a:r>
              <a:rPr lang="en-US" dirty="0" err="1"/>
              <a:t>EuXFEL</a:t>
            </a:r>
            <a:r>
              <a:rPr lang="en-US" dirty="0"/>
              <a:t> (XFELO)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807F2B-E61C-459F-AAC5-7060CAB20E5A}"/>
              </a:ext>
            </a:extLst>
          </p:cNvPr>
          <p:cNvSpPr txBox="1"/>
          <p:nvPr/>
        </p:nvSpPr>
        <p:spPr>
          <a:xfrm>
            <a:off x="9039246" y="5203397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results: </a:t>
            </a:r>
            <a:r>
              <a:rPr lang="en-US" b="1" dirty="0"/>
              <a:t>three roundtrips</a:t>
            </a:r>
            <a:r>
              <a:rPr lang="en-US" dirty="0"/>
              <a:t>: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BE4B10-C299-CAD6-7FD9-71C657693B6C}"/>
              </a:ext>
            </a:extLst>
          </p:cNvPr>
          <p:cNvGrpSpPr/>
          <p:nvPr/>
        </p:nvGrpSpPr>
        <p:grpSpPr>
          <a:xfrm>
            <a:off x="9628332" y="5580119"/>
            <a:ext cx="2193285" cy="1334497"/>
            <a:chOff x="6105202" y="5527710"/>
            <a:chExt cx="2193285" cy="13344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38FD3A-B193-4CE9-8CB8-FFF9EF4986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6" t="12264" b="11982"/>
            <a:stretch/>
          </p:blipFill>
          <p:spPr>
            <a:xfrm>
              <a:off x="6105202" y="5527710"/>
              <a:ext cx="2174028" cy="124212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8E64CCC-2059-4AEA-B735-A3B7BA83766A}"/>
                </a:ext>
              </a:extLst>
            </p:cNvPr>
            <p:cNvSpPr txBox="1"/>
            <p:nvPr/>
          </p:nvSpPr>
          <p:spPr>
            <a:xfrm>
              <a:off x="7753145" y="6492875"/>
              <a:ext cx="545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2nd</a:t>
              </a:r>
              <a:endParaRPr 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82AE7CC-2BF3-46B7-B435-A5481E103406}"/>
                </a:ext>
              </a:extLst>
            </p:cNvPr>
            <p:cNvSpPr txBox="1"/>
            <p:nvPr/>
          </p:nvSpPr>
          <p:spPr>
            <a:xfrm>
              <a:off x="6815280" y="6400502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4th</a:t>
              </a:r>
              <a:endParaRPr lang="en-US" b="1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76B43B4-B902-45AF-98AF-BE5C8FFB81B2}"/>
                </a:ext>
              </a:extLst>
            </p:cNvPr>
            <p:cNvSpPr txBox="1"/>
            <p:nvPr/>
          </p:nvSpPr>
          <p:spPr>
            <a:xfrm>
              <a:off x="6119075" y="6070523"/>
              <a:ext cx="5004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b="1" dirty="0"/>
                <a:t>6th</a:t>
              </a:r>
              <a:endParaRPr lang="en-US" b="1" dirty="0"/>
            </a:p>
          </p:txBody>
        </p:sp>
      </p:grpSp>
      <p:pic>
        <p:nvPicPr>
          <p:cNvPr id="4" name="Picture 57">
            <a:extLst>
              <a:ext uri="{FF2B5EF4-FFF2-40B4-BE49-F238E27FC236}">
                <a16:creationId xmlns:a16="http://schemas.microsoft.com/office/drawing/2014/main" id="{489D1428-0332-3DBD-9C38-3D1433501B72}"/>
              </a:ext>
            </a:extLst>
          </p:cNvPr>
          <p:cNvPicPr/>
          <p:nvPr/>
        </p:nvPicPr>
        <p:blipFill>
          <a:blip r:embed="rId5"/>
          <a:srcRect l="3670" r="3670"/>
          <a:stretch/>
        </p:blipFill>
        <p:spPr>
          <a:xfrm>
            <a:off x="6111709" y="4699627"/>
            <a:ext cx="2829664" cy="2035970"/>
          </a:xfrm>
          <a:prstGeom prst="rect">
            <a:avLst/>
          </a:prstGeom>
          <a:ln w="0"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4ECC00-BF8D-216F-B850-EF6B9991F276}"/>
              </a:ext>
            </a:extLst>
          </p:cNvPr>
          <p:cNvSpPr/>
          <p:nvPr/>
        </p:nvSpPr>
        <p:spPr>
          <a:xfrm>
            <a:off x="129433" y="1100559"/>
            <a:ext cx="7014513" cy="38423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7120" indent="-357120">
              <a:lnSpc>
                <a:spcPct val="114000"/>
              </a:lnSpc>
              <a:spcBef>
                <a:spcPts val="1800"/>
              </a:spcBef>
              <a:buSzPct val="100112"/>
              <a:buBlip>
                <a:blip r:embed="rId6"/>
              </a:buBlip>
            </a:pPr>
            <a:r>
              <a:rPr lang="en-US" b="1" spc="-1" dirty="0">
                <a:solidFill>
                  <a:srgbClr val="000000"/>
                </a:solidFill>
                <a:latin typeface="Arial"/>
              </a:rPr>
              <a:t>CBXFELs promise outstanding radiation characteristics</a:t>
            </a:r>
            <a:endParaRPr lang="de-DE" b="1" spc="-1" dirty="0">
              <a:solidFill>
                <a:srgbClr val="000000"/>
              </a:solidFill>
            </a:endParaRPr>
          </a:p>
          <a:p>
            <a:pPr marL="714240" lvl="1" indent="-357120">
              <a:lnSpc>
                <a:spcPct val="113000"/>
              </a:lnSpc>
              <a:buSzPct val="100112"/>
              <a:buBlip>
                <a:blip r:embed="rId7"/>
              </a:buBlip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Orders of magnitude higher peak spectral flux than SASE</a:t>
            </a:r>
            <a:endParaRPr lang="de-DE" spc="-1" dirty="0">
              <a:solidFill>
                <a:srgbClr val="000000"/>
              </a:solidFill>
            </a:endParaRPr>
          </a:p>
          <a:p>
            <a:pPr marL="714240" lvl="1" indent="-357120">
              <a:lnSpc>
                <a:spcPct val="113000"/>
              </a:lnSpc>
              <a:buSzPct val="100112"/>
              <a:buBlip>
                <a:blip r:embed="rId7"/>
              </a:buBlip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Higher shot to shot stability than Self-Seeding</a:t>
            </a:r>
          </a:p>
          <a:p>
            <a:pPr marL="714240" lvl="1" indent="-357120">
              <a:lnSpc>
                <a:spcPct val="113000"/>
              </a:lnSpc>
              <a:buSzPct val="100112"/>
              <a:buBlip>
                <a:blip r:embed="rId7"/>
              </a:buBlip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Commissioning of CBXFEL demonstrator at </a:t>
            </a:r>
            <a:r>
              <a:rPr lang="en-US" spc="-1" dirty="0" err="1">
                <a:solidFill>
                  <a:srgbClr val="000000"/>
                </a:solidFill>
                <a:latin typeface="Arial"/>
              </a:rPr>
              <a:t>EuXFEL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started</a:t>
            </a:r>
            <a:endParaRPr lang="en-US" dirty="0">
              <a:solidFill>
                <a:srgbClr val="000000"/>
              </a:solidFill>
              <a:latin typeface="Arial"/>
            </a:endParaRPr>
          </a:p>
          <a:p>
            <a:pPr marL="982663" lvl="2" indent="-268288">
              <a:lnSpc>
                <a:spcPct val="114000"/>
              </a:lnSpc>
              <a:buFont typeface="Arial" panose="020B0604020202020204" pitchFamily="34" charset="0"/>
              <a:buChar char="►"/>
            </a:pPr>
            <a:r>
              <a:rPr lang="de-DE" spc="-1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F</a:t>
            </a:r>
            <a:r>
              <a:rPr lang="en-US" spc="-1" dirty="0" err="1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ixed</a:t>
            </a:r>
            <a:r>
              <a:rPr lang="en-US" spc="-1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 photon energy at 7keV</a:t>
            </a:r>
          </a:p>
          <a:p>
            <a:pPr marL="982663" lvl="2" indent="-268288">
              <a:lnSpc>
                <a:spcPct val="114000"/>
              </a:lnSpc>
              <a:buFont typeface="Arial" panose="020B0604020202020204" pitchFamily="34" charset="0"/>
              <a:buChar char="►"/>
            </a:pPr>
            <a:r>
              <a:rPr lang="de-DE" spc="-1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D</a:t>
            </a:r>
            <a:r>
              <a:rPr lang="en-US" spc="-1" dirty="0" err="1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iamond</a:t>
            </a:r>
            <a:r>
              <a:rPr lang="en-US" spc="-1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 Bragg reflectors</a:t>
            </a:r>
          </a:p>
          <a:p>
            <a:pPr marL="982663" lvl="2" indent="-268288">
              <a:lnSpc>
                <a:spcPct val="114000"/>
              </a:lnSpc>
              <a:buFont typeface="Arial" panose="020B0604020202020204" pitchFamily="34" charset="0"/>
              <a:buChar char="►"/>
            </a:pPr>
            <a:r>
              <a:rPr lang="de-DE" spc="-1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K</a:t>
            </a:r>
            <a:r>
              <a:rPr lang="en-US" spc="-1" dirty="0">
                <a:solidFill>
                  <a:srgbClr val="000000"/>
                </a:solidFill>
                <a:latin typeface="Arial"/>
                <a:sym typeface="Wingdings" panose="05000000000000000000" pitchFamily="2" charset="2"/>
              </a:rPr>
              <a:t>B mirrors with curvature for focusing to be installed as we speak</a:t>
            </a:r>
          </a:p>
          <a:p>
            <a:pPr marL="982663" lvl="2" indent="-268288">
              <a:lnSpc>
                <a:spcPct val="114000"/>
              </a:lnSpc>
              <a:buFont typeface="Arial" panose="020B0604020202020204" pitchFamily="34" charset="0"/>
              <a:buChar char="►"/>
            </a:pPr>
            <a:endParaRPr lang="en-US" spc="-1" dirty="0">
              <a:solidFill>
                <a:srgbClr val="000000"/>
              </a:solidFill>
              <a:latin typeface="Arial"/>
              <a:sym typeface="Wingdings" panose="05000000000000000000" pitchFamily="2" charset="2"/>
            </a:endParaRPr>
          </a:p>
          <a:p>
            <a:pPr marL="714375" lvl="2">
              <a:lnSpc>
                <a:spcPct val="114000"/>
              </a:lnSpc>
            </a:pPr>
            <a:endParaRPr lang="en-US" spc="-1" dirty="0">
              <a:solidFill>
                <a:srgbClr val="000000"/>
              </a:solidFill>
              <a:latin typeface="Arial"/>
            </a:endParaRPr>
          </a:p>
          <a:p>
            <a:pPr marL="357120" lvl="1">
              <a:lnSpc>
                <a:spcPct val="113000"/>
              </a:lnSpc>
              <a:buSzPct val="100112"/>
            </a:pPr>
            <a:endParaRPr lang="en-US" spc="-1" dirty="0">
              <a:solidFill>
                <a:srgbClr val="000000"/>
              </a:solidFill>
            </a:endParaRPr>
          </a:p>
          <a:p>
            <a:pPr marL="714240" lvl="1" indent="-357120">
              <a:lnSpc>
                <a:spcPct val="113000"/>
              </a:lnSpc>
              <a:buSzPct val="100112"/>
              <a:buBlip>
                <a:blip r:embed="rId7"/>
              </a:buBlip>
            </a:pPr>
            <a:endParaRPr lang="de-DE" spc="-1" dirty="0">
              <a:solidFill>
                <a:srgbClr val="000000"/>
              </a:solidFill>
            </a:endParaRPr>
          </a:p>
        </p:txBody>
      </p:sp>
      <p:grpSp>
        <p:nvGrpSpPr>
          <p:cNvPr id="7" name="Gruppieren 3">
            <a:extLst>
              <a:ext uri="{FF2B5EF4-FFF2-40B4-BE49-F238E27FC236}">
                <a16:creationId xmlns:a16="http://schemas.microsoft.com/office/drawing/2014/main" id="{D3CEA7FE-0198-A6CB-B568-AC136C315504}"/>
              </a:ext>
            </a:extLst>
          </p:cNvPr>
          <p:cNvGrpSpPr/>
          <p:nvPr/>
        </p:nvGrpSpPr>
        <p:grpSpPr>
          <a:xfrm>
            <a:off x="7536577" y="1196932"/>
            <a:ext cx="3739698" cy="1707040"/>
            <a:chOff x="-4332804" y="-682155"/>
            <a:chExt cx="4944960" cy="2257200"/>
          </a:xfrm>
        </p:grpSpPr>
        <p:pic>
          <p:nvPicPr>
            <p:cNvPr id="16" name="Grafik 4">
              <a:extLst>
                <a:ext uri="{FF2B5EF4-FFF2-40B4-BE49-F238E27FC236}">
                  <a16:creationId xmlns:a16="http://schemas.microsoft.com/office/drawing/2014/main" id="{96532A83-9D6A-EBCD-7A06-2CFEA8147D46}"/>
                </a:ext>
              </a:extLst>
            </p:cNvPr>
            <p:cNvPicPr/>
            <p:nvPr/>
          </p:nvPicPr>
          <p:blipFill>
            <a:blip r:embed="rId8"/>
            <a:srcRect r="20803" b="5869"/>
            <a:stretch/>
          </p:blipFill>
          <p:spPr>
            <a:xfrm>
              <a:off x="-4332804" y="-682155"/>
              <a:ext cx="4944960" cy="2257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17" name="Rechteck 5">
              <a:extLst>
                <a:ext uri="{FF2B5EF4-FFF2-40B4-BE49-F238E27FC236}">
                  <a16:creationId xmlns:a16="http://schemas.microsoft.com/office/drawing/2014/main" id="{0190BE79-213E-9BCF-1432-2E7B51A9BAE4}"/>
                </a:ext>
              </a:extLst>
            </p:cNvPr>
            <p:cNvSpPr/>
            <p:nvPr/>
          </p:nvSpPr>
          <p:spPr>
            <a:xfrm>
              <a:off x="-1925124" y="652363"/>
              <a:ext cx="431639" cy="243000"/>
            </a:xfrm>
            <a:prstGeom prst="rect">
              <a:avLst/>
            </a:prstGeom>
            <a:noFill/>
            <a:ln w="28575">
              <a:solidFill>
                <a:srgbClr val="C0000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ctr">
              <a:noAutofit/>
            </a:bodyPr>
            <a:lstStyle/>
            <a:p>
              <a:pPr algn="ctr" defTabSz="457200">
                <a:lnSpc>
                  <a:spcPct val="113000"/>
                </a:lnSpc>
              </a:pPr>
              <a:endParaRPr lang="en-US" sz="1400" b="0" strike="noStrike" spc="-1">
                <a:solidFill>
                  <a:schemeClr val="dk1"/>
                </a:solidFill>
                <a:latin typeface="Arial"/>
              </a:endParaRPr>
            </a:p>
          </p:txBody>
        </p:sp>
        <p:sp>
          <p:nvSpPr>
            <p:cNvPr id="18" name="Textfeld 7">
              <a:extLst>
                <a:ext uri="{FF2B5EF4-FFF2-40B4-BE49-F238E27FC236}">
                  <a16:creationId xmlns:a16="http://schemas.microsoft.com/office/drawing/2014/main" id="{495A54B3-45B9-93E1-DE8A-1B901F87F8AF}"/>
                </a:ext>
              </a:extLst>
            </p:cNvPr>
            <p:cNvSpPr/>
            <p:nvPr/>
          </p:nvSpPr>
          <p:spPr>
            <a:xfrm>
              <a:off x="-2011524" y="867644"/>
              <a:ext cx="1609168" cy="403348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 anchor="t">
              <a:noAutofit/>
            </a:bodyPr>
            <a:lstStyle/>
            <a:p>
              <a:pPr defTabSz="457200">
                <a:lnSpc>
                  <a:spcPct val="112000"/>
                </a:lnSpc>
              </a:pPr>
              <a:r>
                <a:rPr lang="en-US" sz="1400" b="0" strike="noStrike" spc="-1" dirty="0">
                  <a:solidFill>
                    <a:srgbClr val="C00000"/>
                  </a:solidFill>
                  <a:latin typeface="Arial"/>
                </a:rPr>
                <a:t>CBXFEL</a:t>
              </a:r>
              <a:endParaRPr lang="de-DE" sz="1400" b="0" strike="noStrike" spc="-1" dirty="0">
                <a:solidFill>
                  <a:srgbClr val="000000"/>
                </a:solidFill>
                <a:latin typeface="Calibri"/>
              </a:endParaRPr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D8A7B4A7-8F78-15CC-C0CB-47F35128C0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89" y="4643439"/>
            <a:ext cx="5034559" cy="155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55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AF298E-8F3C-84A0-07C7-F2FA8535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22" y="1371514"/>
            <a:ext cx="11020758" cy="4416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1C8AE5-AB12-CF1E-F085-C7C54B1E3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9" y="610632"/>
            <a:ext cx="10956924" cy="387519"/>
          </a:xfrm>
        </p:spPr>
        <p:txBody>
          <a:bodyPr/>
          <a:lstStyle/>
          <a:p>
            <a:r>
              <a:rPr lang="en-US" dirty="0"/>
              <a:t>Atto-Second Pulse Generation utilizing Self-Chirping Method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DCEA43-1103-0C82-682C-57590472B762}"/>
              </a:ext>
            </a:extLst>
          </p:cNvPr>
          <p:cNvSpPr txBox="1"/>
          <p:nvPr/>
        </p:nvSpPr>
        <p:spPr>
          <a:xfrm>
            <a:off x="3721580" y="6299954"/>
            <a:ext cx="4838219" cy="418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2000"/>
              </a:lnSpc>
            </a:pPr>
            <a:r>
              <a:rPr lang="en-US" sz="1400" dirty="0"/>
              <a:t>Slide curtesy of Jiawei Yan</a:t>
            </a:r>
          </a:p>
        </p:txBody>
      </p:sp>
    </p:spTree>
    <p:extLst>
      <p:ext uri="{BB962C8B-B14F-4D97-AF65-F5344CB8AC3E}">
        <p14:creationId xmlns:p14="http://schemas.microsoft.com/office/powerpoint/2010/main" val="2697209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55">
            <a:extLst>
              <a:ext uri="{FF2B5EF4-FFF2-40B4-BE49-F238E27FC236}">
                <a16:creationId xmlns:a16="http://schemas.microsoft.com/office/drawing/2014/main" id="{9AC94FB1-D66D-878D-EAD5-10F64F0455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607"/>
          <a:stretch/>
        </p:blipFill>
        <p:spPr>
          <a:xfrm>
            <a:off x="4681186" y="4673954"/>
            <a:ext cx="3515793" cy="1893386"/>
          </a:xfrm>
          <a:prstGeom prst="rect">
            <a:avLst/>
          </a:prstGeom>
        </p:spPr>
      </p:pic>
      <p:pic>
        <p:nvPicPr>
          <p:cNvPr id="8" name="图片 3">
            <a:extLst>
              <a:ext uri="{FF2B5EF4-FFF2-40B4-BE49-F238E27FC236}">
                <a16:creationId xmlns:a16="http://schemas.microsoft.com/office/drawing/2014/main" id="{2734BD4A-9F8C-45A6-575A-7D3BE654CA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364"/>
          <a:stretch/>
        </p:blipFill>
        <p:spPr>
          <a:xfrm>
            <a:off x="8620786" y="4666130"/>
            <a:ext cx="3387165" cy="2151532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D3AEA26-E7E2-87E6-132C-42FBA2F7F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9" y="610632"/>
            <a:ext cx="10956924" cy="387519"/>
          </a:xfrm>
        </p:spPr>
        <p:txBody>
          <a:bodyPr/>
          <a:lstStyle/>
          <a:p>
            <a:r>
              <a:rPr lang="en-US" dirty="0"/>
              <a:t>Atto-Second Pulse Generation utilizing Self-Chirping Method</a:t>
            </a:r>
          </a:p>
        </p:txBody>
      </p:sp>
      <p:pic>
        <p:nvPicPr>
          <p:cNvPr id="13" name="图片 12" descr="图表, 折线图&#10;&#10;描述已自动生成">
            <a:extLst>
              <a:ext uri="{FF2B5EF4-FFF2-40B4-BE49-F238E27FC236}">
                <a16:creationId xmlns:a16="http://schemas.microsoft.com/office/drawing/2014/main" id="{F9DD463A-E828-4DC7-5FC7-CFC25E4A44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498" y="1687978"/>
            <a:ext cx="3387165" cy="25403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613CFD-3648-6A49-B5E1-B370B3D60E28}"/>
              </a:ext>
            </a:extLst>
          </p:cNvPr>
          <p:cNvSpPr txBox="1"/>
          <p:nvPr/>
        </p:nvSpPr>
        <p:spPr>
          <a:xfrm>
            <a:off x="5746947" y="4383208"/>
            <a:ext cx="1657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2172 ± 84 </a:t>
            </a:r>
            <a:r>
              <a:rPr lang="zh-CN" altLang="en-US" dirty="0"/>
              <a:t>𝜇</a:t>
            </a:r>
            <a:r>
              <a:rPr lang="en-US" altLang="zh-CN" dirty="0"/>
              <a:t>J 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8A13AB-A229-6093-CC0B-914391CD4B93}"/>
              </a:ext>
            </a:extLst>
          </p:cNvPr>
          <p:cNvSpPr txBox="1"/>
          <p:nvPr/>
        </p:nvSpPr>
        <p:spPr>
          <a:xfrm>
            <a:off x="10111396" y="4405264"/>
            <a:ext cx="1657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174 ± 23 </a:t>
            </a:r>
            <a:r>
              <a:rPr lang="zh-CN" altLang="en-US" dirty="0"/>
              <a:t>𝜇</a:t>
            </a:r>
            <a:r>
              <a:rPr lang="en-US" altLang="zh-CN" dirty="0"/>
              <a:t>J </a:t>
            </a:r>
            <a:endParaRPr lang="zh-CN" altLang="en-US" dirty="0"/>
          </a:p>
        </p:txBody>
      </p:sp>
      <p:pic>
        <p:nvPicPr>
          <p:cNvPr id="4" name="图片 3" descr="图表&#10;&#10;描述已自动生成">
            <a:extLst>
              <a:ext uri="{FF2B5EF4-FFF2-40B4-BE49-F238E27FC236}">
                <a16:creationId xmlns:a16="http://schemas.microsoft.com/office/drawing/2014/main" id="{52AA28AD-69DA-94B5-565E-5C8B610FAA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786" y="1662578"/>
            <a:ext cx="3387163" cy="254037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3F9FC41-8609-2C33-00DB-D485BFE1522D}"/>
              </a:ext>
            </a:extLst>
          </p:cNvPr>
          <p:cNvSpPr txBox="1"/>
          <p:nvPr/>
        </p:nvSpPr>
        <p:spPr>
          <a:xfrm>
            <a:off x="5733408" y="1334095"/>
            <a:ext cx="2108200" cy="596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2000"/>
              </a:lnSpc>
            </a:pPr>
            <a:r>
              <a:rPr lang="en-US" sz="1400" dirty="0"/>
              <a:t>Nominal 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ED4585-B4D1-9D95-06F0-1AC2C7467C2D}"/>
              </a:ext>
            </a:extLst>
          </p:cNvPr>
          <p:cNvSpPr txBox="1"/>
          <p:nvPr/>
        </p:nvSpPr>
        <p:spPr>
          <a:xfrm>
            <a:off x="9400534" y="1334095"/>
            <a:ext cx="2368177" cy="5969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2000"/>
              </a:lnSpc>
            </a:pPr>
            <a:r>
              <a:rPr lang="en-US" sz="1400" dirty="0"/>
              <a:t>Short Pulse Performance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4B1B7B-E87C-7B85-CB1C-91ED50FEDB28}"/>
              </a:ext>
            </a:extLst>
          </p:cNvPr>
          <p:cNvSpPr txBox="1"/>
          <p:nvPr/>
        </p:nvSpPr>
        <p:spPr>
          <a:xfrm>
            <a:off x="3721580" y="6515854"/>
            <a:ext cx="4838219" cy="4183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2000"/>
              </a:lnSpc>
            </a:pPr>
            <a:r>
              <a:rPr lang="en-US" sz="1400" dirty="0"/>
              <a:t>Slide curtesy of Jiawei Yan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104E2BE-6FAD-9136-E615-20F27E8A9E11}"/>
              </a:ext>
            </a:extLst>
          </p:cNvPr>
          <p:cNvSpPr txBox="1">
            <a:spLocks/>
          </p:cNvSpPr>
          <p:nvPr/>
        </p:nvSpPr>
        <p:spPr>
          <a:xfrm>
            <a:off x="458789" y="1158790"/>
            <a:ext cx="4495441" cy="488641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8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This method is not repetition rate limited</a:t>
            </a:r>
          </a:p>
          <a:p>
            <a:r>
              <a:rPr lang="en-US" sz="1800" dirty="0"/>
              <a:t>This method allows for reliable</a:t>
            </a:r>
            <a:br>
              <a:rPr lang="en-US" sz="1800" dirty="0"/>
            </a:br>
            <a:r>
              <a:rPr lang="en-US" sz="1800" dirty="0"/>
              <a:t>short pulse production</a:t>
            </a:r>
          </a:p>
          <a:p>
            <a:pPr lvl="1"/>
            <a:r>
              <a:rPr lang="en-US" sz="1800" dirty="0"/>
              <a:t>Works both for SXR and HXR</a:t>
            </a:r>
          </a:p>
          <a:p>
            <a:r>
              <a:rPr lang="en-US" sz="1800" dirty="0"/>
              <a:t>Has been delivered to SXR users</a:t>
            </a:r>
            <a:br>
              <a:rPr lang="en-US" sz="1800" dirty="0"/>
            </a:br>
            <a:r>
              <a:rPr lang="en-US" sz="1800" dirty="0"/>
              <a:t>several times</a:t>
            </a:r>
          </a:p>
          <a:p>
            <a:pPr lvl="1"/>
            <a:r>
              <a:rPr lang="en-US" sz="1800" dirty="0"/>
              <a:t>Incl. Angular streaking</a:t>
            </a:r>
          </a:p>
          <a:p>
            <a:r>
              <a:rPr lang="en-US" sz="1800" dirty="0"/>
              <a:t>Ongoing effort to further improve </a:t>
            </a:r>
            <a:br>
              <a:rPr lang="en-US" sz="1800" dirty="0"/>
            </a:br>
            <a:r>
              <a:rPr lang="en-US" sz="1800" dirty="0"/>
              <a:t>performance</a:t>
            </a:r>
          </a:p>
          <a:p>
            <a:pPr lvl="1"/>
            <a:r>
              <a:rPr lang="en-US" sz="1800" dirty="0"/>
              <a:t>Wavelength range</a:t>
            </a:r>
          </a:p>
          <a:p>
            <a:pPr lvl="1"/>
            <a:r>
              <a:rPr lang="en-US" sz="1800" dirty="0"/>
              <a:t>Single Shot fraction</a:t>
            </a:r>
          </a:p>
          <a:p>
            <a:pPr lvl="2"/>
            <a:endParaRPr lang="en-US" sz="1800" dirty="0"/>
          </a:p>
          <a:p>
            <a:pPr marL="357187" lvl="1" indent="0">
              <a:buFontTx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5672419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B76B294-B8C2-DFF3-EF68-0EB91370AD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692" y="820351"/>
            <a:ext cx="5699507" cy="2803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BB848-2A12-364F-8A8F-A303E413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9" y="610632"/>
            <a:ext cx="10956924" cy="387519"/>
          </a:xfrm>
        </p:spPr>
        <p:txBody>
          <a:bodyPr/>
          <a:lstStyle/>
          <a:p>
            <a:r>
              <a:rPr lang="en-US" dirty="0"/>
              <a:t>Possible Extension: SASE4 &amp; SASE5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08909-63F7-C29D-1B92-CD8057ED1D67}"/>
              </a:ext>
            </a:extLst>
          </p:cNvPr>
          <p:cNvSpPr txBox="1"/>
          <p:nvPr/>
        </p:nvSpPr>
        <p:spPr>
          <a:xfrm>
            <a:off x="3254188" y="-122368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4"/>
              </a:buBlip>
            </a:pPr>
            <a:endParaRPr lang="en-US" sz="1400" dirty="0" err="1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5767BC-FA26-82B9-CB6A-EB7BE07E2F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800" y="3794109"/>
            <a:ext cx="6950899" cy="29739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7EC0C-72BA-C141-82CD-A4E691C8F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9" y="1250231"/>
            <a:ext cx="10944224" cy="4886410"/>
          </a:xfrm>
        </p:spPr>
        <p:txBody>
          <a:bodyPr/>
          <a:lstStyle/>
          <a:p>
            <a:r>
              <a:rPr lang="en-US" sz="1800" dirty="0"/>
              <a:t>Possible mid-term upgrade: SASE 4 &amp; SASE 5</a:t>
            </a:r>
          </a:p>
          <a:p>
            <a:pPr lvl="1"/>
            <a:r>
              <a:rPr lang="en-US" sz="1800" dirty="0"/>
              <a:t>About 100 m per undulator line</a:t>
            </a:r>
          </a:p>
          <a:p>
            <a:pPr lvl="1"/>
            <a:r>
              <a:rPr lang="en-US" sz="1800" dirty="0"/>
              <a:t>Reserved space for experimental hutches exists</a:t>
            </a:r>
          </a:p>
          <a:p>
            <a:pPr lvl="1"/>
            <a:r>
              <a:rPr lang="en-US" sz="1800" dirty="0"/>
              <a:t>Allows for continuous photon energy coverage</a:t>
            </a:r>
          </a:p>
          <a:p>
            <a:pPr lvl="1"/>
            <a:r>
              <a:rPr lang="en-US" sz="1800" dirty="0"/>
              <a:t>Synergies with the high duty cycle upgrade but does not</a:t>
            </a:r>
            <a:br>
              <a:rPr lang="en-US" sz="1800" dirty="0"/>
            </a:br>
            <a:r>
              <a:rPr lang="en-US" sz="1800" dirty="0"/>
              <a:t>require it</a:t>
            </a:r>
          </a:p>
          <a:p>
            <a:r>
              <a:rPr lang="en-US" sz="1800" dirty="0"/>
              <a:t>Decremental effects beam transport are studied</a:t>
            </a:r>
          </a:p>
          <a:p>
            <a:pPr lvl="1"/>
            <a:r>
              <a:rPr lang="en-US" sz="1800" dirty="0"/>
              <a:t>Spontaneous radiation</a:t>
            </a:r>
          </a:p>
          <a:p>
            <a:pPr lvl="1"/>
            <a:r>
              <a:rPr lang="en-US" sz="1800" dirty="0"/>
              <a:t>Transport through arcs</a:t>
            </a:r>
          </a:p>
          <a:p>
            <a:r>
              <a:rPr lang="en-US" sz="1800" dirty="0"/>
              <a:t>More effort is required to develop the extended </a:t>
            </a:r>
            <a:br>
              <a:rPr lang="en-US" sz="1800" dirty="0"/>
            </a:br>
            <a:r>
              <a:rPr lang="en-US" sz="1800" dirty="0"/>
              <a:t>parallel operation of all SASE lines</a:t>
            </a:r>
          </a:p>
          <a:p>
            <a:pPr lvl="1"/>
            <a:r>
              <a:rPr lang="en-US" sz="1800" dirty="0"/>
              <a:t>Cross talk</a:t>
            </a:r>
          </a:p>
          <a:p>
            <a:pPr lvl="1"/>
            <a:r>
              <a:rPr lang="en-US" sz="1800" dirty="0"/>
              <a:t>Individual compression</a:t>
            </a:r>
          </a:p>
          <a:p>
            <a:pPr lvl="1"/>
            <a:r>
              <a:rPr lang="en-US" sz="1800" dirty="0"/>
              <a:t>Spontaneous radiation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57187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6809827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09CC4-470E-4C3A-9936-4EA785FC1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XFEL </a:t>
            </a:r>
            <a:endParaRPr lang="de-DE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214062D-2BD3-4954-BC56-15F6564F0A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852" r="-33" b="15925"/>
          <a:stretch/>
        </p:blipFill>
        <p:spPr>
          <a:xfrm>
            <a:off x="0" y="0"/>
            <a:ext cx="12192000" cy="501967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D7BE68-3A08-471D-8572-15EEB3CA2BE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43360" y="4805891"/>
            <a:ext cx="914400" cy="914400"/>
          </a:xfrm>
          <a:prstGeom prst="rect">
            <a:avLst/>
          </a:prstGeom>
          <a:solidFill>
            <a:schemeClr val="accent2">
              <a:lumMod val="20000"/>
              <a:lumOff val="80000"/>
              <a:alpha val="68000"/>
            </a:schemeClr>
          </a:solidFill>
          <a:effectLst>
            <a:softEdge rad="762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937178F-2819-4697-A4D2-AE19A05C8E37}"/>
              </a:ext>
            </a:extLst>
          </p:cNvPr>
          <p:cNvSpPr txBox="1"/>
          <p:nvPr/>
        </p:nvSpPr>
        <p:spPr>
          <a:xfrm>
            <a:off x="56134" y="2464787"/>
            <a:ext cx="7178568" cy="2554888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none" rtlCol="0">
            <a:noAutofit/>
          </a:bodyPr>
          <a:lstStyle/>
          <a:p>
            <a:pPr>
              <a:lnSpc>
                <a:spcPct val="112000"/>
              </a:lnSpc>
              <a:buClr>
                <a:schemeClr val="bg2"/>
              </a:buClr>
              <a:buSzPct val="200000"/>
            </a:pPr>
            <a:r>
              <a:rPr lang="en-US" sz="1600" b="1" spc="50" dirty="0">
                <a:ln w="9525" cmpd="sng">
                  <a:noFill/>
                  <a:prstDash val="solid"/>
                </a:ln>
              </a:rPr>
              <a:t>Three SASE undulators</a:t>
            </a:r>
          </a:p>
          <a:p>
            <a:pPr marL="285750" indent="-285750">
              <a:lnSpc>
                <a:spcPct val="112000"/>
              </a:lnSpc>
              <a:buClr>
                <a:schemeClr val="bg2"/>
              </a:buClr>
              <a:buSzPct val="200000"/>
              <a:buFont typeface="Wingdings" panose="05000000000000000000" pitchFamily="2" charset="2"/>
              <a:buChar char="§"/>
            </a:pPr>
            <a:r>
              <a:rPr lang="en-US" sz="1600" b="1" spc="50" dirty="0">
                <a:ln w="9525" cmpd="sng">
                  <a:noFill/>
                  <a:prstDash val="solid"/>
                </a:ln>
              </a:rPr>
              <a:t>Serving 7 experimental stations</a:t>
            </a:r>
          </a:p>
          <a:p>
            <a:pPr marL="285750" indent="-285750">
              <a:lnSpc>
                <a:spcPct val="112000"/>
              </a:lnSpc>
              <a:buClr>
                <a:schemeClr val="bg2"/>
              </a:buClr>
              <a:buSzPct val="200000"/>
              <a:buFont typeface="Wingdings" panose="05000000000000000000" pitchFamily="2" charset="2"/>
              <a:buChar char="§"/>
            </a:pPr>
            <a:r>
              <a:rPr lang="en-US" sz="1600" b="1" spc="50" dirty="0">
                <a:ln w="9525" cmpd="sng">
                  <a:noFill/>
                  <a:prstDash val="solid"/>
                </a:ln>
              </a:rPr>
              <a:t>Cover 300 eV to 30 keV photon energies</a:t>
            </a:r>
          </a:p>
          <a:p>
            <a:pPr marL="285750" indent="-285750">
              <a:lnSpc>
                <a:spcPct val="112000"/>
              </a:lnSpc>
              <a:buClr>
                <a:schemeClr val="bg2"/>
              </a:buClr>
              <a:buSzPct val="200000"/>
              <a:buFont typeface="Wingdings" panose="05000000000000000000" pitchFamily="2" charset="2"/>
              <a:buChar char="§"/>
            </a:pPr>
            <a:r>
              <a:rPr lang="en-US" sz="1600" b="1" spc="50" dirty="0">
                <a:ln w="9525" cmpd="sng">
                  <a:noFill/>
                  <a:prstDash val="solid"/>
                </a:ln>
              </a:rPr>
              <a:t>Hard X-ray self-seeding in SASE2</a:t>
            </a:r>
          </a:p>
          <a:p>
            <a:pPr marL="285750" indent="-285750">
              <a:lnSpc>
                <a:spcPct val="112000"/>
              </a:lnSpc>
              <a:buClr>
                <a:schemeClr val="bg2"/>
              </a:buClr>
              <a:buSzPct val="200000"/>
              <a:buFont typeface="Wingdings" panose="05000000000000000000" pitchFamily="2" charset="2"/>
              <a:buChar char="§"/>
            </a:pPr>
            <a:r>
              <a:rPr lang="en-US" sz="1600" b="1" spc="50" dirty="0">
                <a:ln w="9525" cmpd="sng">
                  <a:noFill/>
                  <a:prstDash val="solid"/>
                </a:ln>
              </a:rPr>
              <a:t>Two color operation with variable delay in SASE2/SASE3</a:t>
            </a:r>
          </a:p>
          <a:p>
            <a:pPr marL="285750" indent="-285750">
              <a:lnSpc>
                <a:spcPct val="112000"/>
              </a:lnSpc>
              <a:buClr>
                <a:schemeClr val="bg2"/>
              </a:buClr>
              <a:buSzPct val="200000"/>
              <a:buFont typeface="Wingdings" panose="05000000000000000000" pitchFamily="2" charset="2"/>
              <a:buChar char="§"/>
            </a:pPr>
            <a:r>
              <a:rPr lang="en-US" sz="1600" b="1" spc="50" dirty="0">
                <a:ln w="9525" cmpd="sng">
                  <a:noFill/>
                  <a:prstDash val="solid"/>
                </a:ln>
              </a:rPr>
              <a:t>Short photon pulses </a:t>
            </a:r>
          </a:p>
          <a:p>
            <a:pPr marL="742950" lvl="1" indent="-285750">
              <a:lnSpc>
                <a:spcPct val="112000"/>
              </a:lnSpc>
              <a:buClr>
                <a:schemeClr val="bg2"/>
              </a:buClr>
              <a:buSzPct val="200000"/>
              <a:buFont typeface="Wingdings" panose="05000000000000000000" pitchFamily="2" charset="2"/>
              <a:buChar char="§"/>
            </a:pPr>
            <a:r>
              <a:rPr lang="en-US" sz="1600" b="1" spc="50" dirty="0">
                <a:ln w="9525" cmpd="sng">
                  <a:noFill/>
                  <a:prstDash val="solid"/>
                </a:ln>
              </a:rPr>
              <a:t>&lt; 1 fs demonstrated at SASE2/SASE3 with TW levels at 9 keV</a:t>
            </a:r>
          </a:p>
          <a:p>
            <a:pPr marL="742950" lvl="1" indent="-285750">
              <a:lnSpc>
                <a:spcPct val="112000"/>
              </a:lnSpc>
              <a:buClr>
                <a:schemeClr val="bg2"/>
              </a:buClr>
              <a:buSzPct val="200000"/>
              <a:buFont typeface="Wingdings" panose="05000000000000000000" pitchFamily="2" charset="2"/>
              <a:buChar char="§"/>
            </a:pPr>
            <a:r>
              <a:rPr lang="en-US" sz="1600" b="1" spc="50" dirty="0">
                <a:ln w="9525" cmpd="sng">
                  <a:noFill/>
                  <a:prstDash val="solid"/>
                </a:ln>
              </a:rPr>
              <a:t>2-3- fs demonstrated at SASE1</a:t>
            </a:r>
          </a:p>
          <a:p>
            <a:pPr marL="285750" indent="-285750">
              <a:lnSpc>
                <a:spcPct val="112000"/>
              </a:lnSpc>
              <a:buClr>
                <a:schemeClr val="bg2"/>
              </a:buClr>
              <a:buSzPct val="200000"/>
              <a:buFont typeface="Wingdings" panose="05000000000000000000" pitchFamily="2" charset="2"/>
              <a:buChar char="§"/>
            </a:pPr>
            <a:r>
              <a:rPr lang="en-US" sz="1600" b="1" spc="50" dirty="0">
                <a:ln w="9525" cmpd="sng">
                  <a:noFill/>
                  <a:prstDash val="solid"/>
                </a:ln>
              </a:rPr>
              <a:t>Variable Polarization shown in SASE3</a:t>
            </a:r>
          </a:p>
          <a:p>
            <a:pPr marL="1184275" lvl="2" indent="-269875">
              <a:lnSpc>
                <a:spcPct val="112000"/>
              </a:lnSpc>
              <a:buBlip>
                <a:blip r:embed="rId4"/>
              </a:buBlip>
            </a:pPr>
            <a:endParaRPr lang="en-US" sz="1600" b="1" spc="50" dirty="0">
              <a:ln w="9525" cmpd="sng">
                <a:noFill/>
                <a:prstDash val="solid"/>
              </a:ln>
            </a:endParaRPr>
          </a:p>
          <a:p>
            <a:pPr marL="727075" lvl="1" indent="-269875">
              <a:lnSpc>
                <a:spcPct val="112000"/>
              </a:lnSpc>
              <a:buBlip>
                <a:blip r:embed="rId4"/>
              </a:buBlip>
            </a:pPr>
            <a:endParaRPr lang="de-DE" sz="1400" b="1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44911-D1A2-1F6D-C918-DECA1C374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9675"/>
            <a:ext cx="1219200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098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B848-2A12-364F-8A8F-A303E413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9" y="610632"/>
            <a:ext cx="10956924" cy="387519"/>
          </a:xfrm>
        </p:spPr>
        <p:txBody>
          <a:bodyPr/>
          <a:lstStyle/>
          <a:p>
            <a:r>
              <a:rPr lang="en-US" dirty="0"/>
              <a:t>Possible Extension: SASE4 &amp; SASE5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7EC0C-72BA-C141-82CD-A4E691C8F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9" y="1250231"/>
            <a:ext cx="10944224" cy="4886410"/>
          </a:xfrm>
        </p:spPr>
        <p:txBody>
          <a:bodyPr/>
          <a:lstStyle/>
          <a:p>
            <a:r>
              <a:rPr lang="en-US" sz="1800" dirty="0"/>
              <a:t>Standard SASE is studied</a:t>
            </a:r>
          </a:p>
          <a:p>
            <a:pPr lvl="1"/>
            <a:r>
              <a:rPr lang="en-US" sz="1800" dirty="0"/>
              <a:t>Saturation is reachable</a:t>
            </a:r>
          </a:p>
          <a:p>
            <a:pPr lvl="1"/>
            <a:r>
              <a:rPr lang="en-US" sz="1800" dirty="0"/>
              <a:t>Would allow for very intense soft x-ray machine (200 eV)</a:t>
            </a:r>
          </a:p>
          <a:p>
            <a:r>
              <a:rPr lang="en-US" sz="1800" dirty="0"/>
              <a:t>Atto-second pulse production</a:t>
            </a:r>
          </a:p>
          <a:p>
            <a:pPr lvl="1"/>
            <a:r>
              <a:rPr lang="en-US" sz="1800" dirty="0"/>
              <a:t>Current developments would be compatible with this operation</a:t>
            </a:r>
          </a:p>
          <a:p>
            <a:pPr lvl="1"/>
            <a:r>
              <a:rPr lang="en-US" sz="1800" dirty="0"/>
              <a:t>Though two pulses will be limited (small undulator length)</a:t>
            </a:r>
          </a:p>
          <a:p>
            <a:r>
              <a:rPr lang="en-US" sz="1800" dirty="0"/>
              <a:t>Coherence control</a:t>
            </a:r>
          </a:p>
          <a:p>
            <a:pPr lvl="1"/>
            <a:r>
              <a:rPr lang="en-US" sz="1800" dirty="0"/>
              <a:t>Self and external seeding has been studies</a:t>
            </a:r>
          </a:p>
          <a:p>
            <a:pPr lvl="1"/>
            <a:r>
              <a:rPr lang="en-US" sz="1800" dirty="0"/>
              <a:t>Could be an interesting case for a</a:t>
            </a:r>
            <a:br>
              <a:rPr lang="en-US" sz="1800" dirty="0"/>
            </a:br>
            <a:r>
              <a:rPr lang="en-US" sz="1800" dirty="0"/>
              <a:t>cavity based system (requires more</a:t>
            </a:r>
            <a:br>
              <a:rPr lang="en-US" sz="1800" dirty="0"/>
            </a:br>
            <a:r>
              <a:rPr lang="en-US" sz="1800" dirty="0"/>
              <a:t>studies)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marL="357187" lvl="1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08909-63F7-C29D-1B92-CD8057ED1D67}"/>
              </a:ext>
            </a:extLst>
          </p:cNvPr>
          <p:cNvSpPr txBox="1"/>
          <p:nvPr/>
        </p:nvSpPr>
        <p:spPr>
          <a:xfrm>
            <a:off x="3254188" y="-122368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3"/>
              </a:buBlip>
            </a:pPr>
            <a:endParaRPr lang="en-US" sz="14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678411-7B5A-935C-34C7-1A81126F4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35" y="4432370"/>
            <a:ext cx="7116765" cy="21802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283258-F090-E8DA-8A76-BA4F9857C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9389" y="152406"/>
            <a:ext cx="2870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73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D2B62-9681-C0CA-CCA6-CAA94FF5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B7F31-8CD9-7132-EC4C-431458516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EuXFEL</a:t>
            </a:r>
            <a:r>
              <a:rPr lang="en-US" dirty="0"/>
              <a:t> availability ~95% availability</a:t>
            </a:r>
          </a:p>
          <a:p>
            <a:pPr lvl="1"/>
            <a:r>
              <a:rPr lang="en-US" dirty="0"/>
              <a:t>Main contributor: ceramic bearings of cold boxes – have been replaced by magnetic ones (no failure since)</a:t>
            </a:r>
          </a:p>
          <a:p>
            <a:pPr lvl="1"/>
            <a:r>
              <a:rPr lang="en-US" dirty="0"/>
              <a:t>Steady increase of user delivery hours</a:t>
            </a:r>
          </a:p>
          <a:p>
            <a:pPr lvl="1"/>
            <a:r>
              <a:rPr lang="en-US" dirty="0"/>
              <a:t>The low facility development hours are starting to be hindering progress</a:t>
            </a:r>
          </a:p>
          <a:p>
            <a:r>
              <a:rPr lang="en-US" dirty="0"/>
              <a:t>Ongoing developments </a:t>
            </a:r>
          </a:p>
          <a:p>
            <a:pPr lvl="1"/>
            <a:r>
              <a:rPr lang="en-US" dirty="0"/>
              <a:t>Beam shaping (Pulse duration, coherence, polarization)</a:t>
            </a:r>
          </a:p>
          <a:p>
            <a:pPr lvl="1"/>
            <a:r>
              <a:rPr lang="en-US" dirty="0"/>
              <a:t>Automation</a:t>
            </a:r>
          </a:p>
          <a:p>
            <a:r>
              <a:rPr lang="en-US" dirty="0" err="1"/>
              <a:t>Longterm</a:t>
            </a:r>
            <a:r>
              <a:rPr lang="en-US" dirty="0"/>
              <a:t> developments for more beam lines SASE 4&amp;5</a:t>
            </a:r>
          </a:p>
          <a:p>
            <a:r>
              <a:rPr lang="en-US" dirty="0"/>
              <a:t>Additional Topics (Backup slides)</a:t>
            </a:r>
          </a:p>
          <a:p>
            <a:pPr lvl="1"/>
            <a:r>
              <a:rPr lang="en-US" dirty="0"/>
              <a:t>High Duty cycle upgrade</a:t>
            </a:r>
          </a:p>
          <a:p>
            <a:pPr lvl="1"/>
            <a:r>
              <a:rPr lang="en-US" dirty="0"/>
              <a:t>FALCO gun development</a:t>
            </a:r>
          </a:p>
          <a:p>
            <a:pPr lvl="1"/>
            <a:r>
              <a:rPr lang="en-US" dirty="0"/>
              <a:t>Automatization of the accelerator operation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7580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0658-8CB5-3094-85AB-E15C3725D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 Slides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93FDE-7D72-1958-7EC4-32B967A43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27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BB848-2A12-364F-8A8F-A303E413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89" y="610632"/>
            <a:ext cx="10956924" cy="387519"/>
          </a:xfrm>
        </p:spPr>
        <p:txBody>
          <a:bodyPr/>
          <a:lstStyle/>
          <a:p>
            <a:r>
              <a:rPr lang="en-US" dirty="0" err="1"/>
              <a:t>EuXFEL</a:t>
            </a:r>
            <a:r>
              <a:rPr lang="en-US" dirty="0"/>
              <a:t> – High Duty Cycle Upgrade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7EC0C-72BA-C141-82CD-A4E691C8F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9" y="1158790"/>
            <a:ext cx="6831610" cy="4886410"/>
          </a:xfrm>
        </p:spPr>
        <p:txBody>
          <a:bodyPr/>
          <a:lstStyle/>
          <a:p>
            <a:r>
              <a:rPr lang="en-US" sz="1800" dirty="0"/>
              <a:t>Current burst pattern</a:t>
            </a:r>
          </a:p>
          <a:p>
            <a:pPr lvl="1"/>
            <a:r>
              <a:rPr lang="en-US" sz="1800" dirty="0"/>
              <a:t>4.5 MHz internal repetition rate</a:t>
            </a:r>
          </a:p>
          <a:p>
            <a:pPr lvl="2"/>
            <a:r>
              <a:rPr lang="en-US" sz="1800" dirty="0"/>
              <a:t>Increasable to 9 MHz with minor investments</a:t>
            </a:r>
          </a:p>
          <a:p>
            <a:pPr lvl="2"/>
            <a:r>
              <a:rPr lang="en-US" sz="1800" dirty="0"/>
              <a:t>Seldomly fully utilized</a:t>
            </a:r>
          </a:p>
          <a:p>
            <a:pPr lvl="1"/>
            <a:r>
              <a:rPr lang="en-US" sz="1800" dirty="0"/>
              <a:t>RF window is about 600 µs</a:t>
            </a:r>
          </a:p>
          <a:p>
            <a:pPr lvl="2"/>
            <a:r>
              <a:rPr lang="en-US" sz="1800" dirty="0"/>
              <a:t>The new Gun5 (2025 Q2) increases RF window to 800 µs</a:t>
            </a:r>
          </a:p>
          <a:p>
            <a:pPr lvl="1"/>
            <a:r>
              <a:rPr lang="en-US" sz="1800" dirty="0"/>
              <a:t>Allows to operate the full energy range</a:t>
            </a:r>
          </a:p>
          <a:p>
            <a:r>
              <a:rPr lang="en-US" sz="1800" dirty="0"/>
              <a:t>Any further increase of the RF window will require substantial investments</a:t>
            </a:r>
          </a:p>
          <a:p>
            <a:pPr lvl="1"/>
            <a:r>
              <a:rPr lang="en-US" sz="1800" dirty="0"/>
              <a:t>Refurbishments of </a:t>
            </a:r>
            <a:r>
              <a:rPr lang="en-US" sz="1800" dirty="0" err="1"/>
              <a:t>cryo</a:t>
            </a:r>
            <a:r>
              <a:rPr lang="en-US" sz="1800" dirty="0"/>
              <a:t> modules</a:t>
            </a:r>
          </a:p>
          <a:p>
            <a:pPr lvl="1"/>
            <a:r>
              <a:rPr lang="en-US" sz="1800" dirty="0"/>
              <a:t>Addition of 4 </a:t>
            </a:r>
            <a:r>
              <a:rPr lang="en-US" sz="1800" dirty="0" err="1"/>
              <a:t>cryo</a:t>
            </a:r>
            <a:r>
              <a:rPr lang="en-US" sz="1800" dirty="0"/>
              <a:t> strings</a:t>
            </a:r>
          </a:p>
          <a:p>
            <a:pPr lvl="1"/>
            <a:r>
              <a:rPr lang="en-US" sz="1800" dirty="0"/>
              <a:t>Reduces train repetition rate to 1 Hz</a:t>
            </a:r>
          </a:p>
          <a:p>
            <a:pPr lvl="1"/>
            <a:r>
              <a:rPr lang="en-US" sz="1800" dirty="0"/>
              <a:t>Reduces electron energy</a:t>
            </a:r>
          </a:p>
          <a:p>
            <a:pPr lvl="1"/>
            <a:r>
              <a:rPr lang="en-US" sz="1800" dirty="0"/>
              <a:t>Keeping flexibility for each beam line will be a challenge</a:t>
            </a:r>
          </a:p>
          <a:p>
            <a:pPr lvl="2"/>
            <a:r>
              <a:rPr lang="en-US" sz="1800" dirty="0"/>
              <a:t>A second injector would increase individual beam shaping capabilities</a:t>
            </a:r>
          </a:p>
          <a:p>
            <a:pPr lvl="1"/>
            <a:endParaRPr lang="en-US" sz="1800" dirty="0"/>
          </a:p>
          <a:p>
            <a:pPr marL="714375" lvl="2" indent="0">
              <a:buNone/>
            </a:pPr>
            <a:endParaRPr lang="en-US" sz="1800" dirty="0"/>
          </a:p>
          <a:p>
            <a:pPr lvl="2"/>
            <a:endParaRPr lang="en-US" sz="1800" dirty="0"/>
          </a:p>
          <a:p>
            <a:pPr marL="357187" lvl="1" indent="0">
              <a:buNone/>
            </a:pPr>
            <a:endParaRPr lang="en-US" sz="1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208909-63F7-C29D-1B92-CD8057ED1D67}"/>
              </a:ext>
            </a:extLst>
          </p:cNvPr>
          <p:cNvSpPr txBox="1"/>
          <p:nvPr/>
        </p:nvSpPr>
        <p:spPr>
          <a:xfrm>
            <a:off x="3254188" y="-1223682"/>
            <a:ext cx="0" cy="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269875" indent="-269875">
              <a:lnSpc>
                <a:spcPct val="112000"/>
              </a:lnSpc>
              <a:buBlip>
                <a:blip r:embed="rId3"/>
              </a:buBlip>
            </a:pPr>
            <a:endParaRPr lang="en-US" sz="14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B3C668-7474-A775-ECE1-28B61E450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8157" y="610633"/>
            <a:ext cx="4522018" cy="2259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ED50F2-F903-6125-EABA-DD0A75058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300" y="3068299"/>
            <a:ext cx="4180775" cy="324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527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77D3751F-1D60-4309-9B03-7276E17130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74"/>
          <a:stretch/>
        </p:blipFill>
        <p:spPr>
          <a:xfrm>
            <a:off x="5553508" y="1345716"/>
            <a:ext cx="6303963" cy="4730061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9FF517-B529-C3D9-CF96-4318B64F45A0}"/>
              </a:ext>
            </a:extLst>
          </p:cNvPr>
          <p:cNvSpPr txBox="1">
            <a:spLocks/>
          </p:cNvSpPr>
          <p:nvPr/>
        </p:nvSpPr>
        <p:spPr>
          <a:xfrm>
            <a:off x="623889" y="1158790"/>
            <a:ext cx="6831610" cy="4886410"/>
          </a:xfrm>
          <a:prstGeom prst="rect">
            <a:avLst/>
          </a:prstGeom>
        </p:spPr>
        <p:txBody>
          <a:bodyPr/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3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Our gun is limited by arcing events of the</a:t>
            </a:r>
            <a:br>
              <a:rPr lang="en-US" sz="1800" dirty="0"/>
            </a:br>
            <a:r>
              <a:rPr lang="en-US" sz="1800" dirty="0"/>
              <a:t>singe RF window</a:t>
            </a:r>
          </a:p>
          <a:p>
            <a:pPr lvl="1"/>
            <a:r>
              <a:rPr lang="en-US" sz="1800" dirty="0"/>
              <a:t>The novel gun utilizes two RF windows</a:t>
            </a:r>
          </a:p>
          <a:p>
            <a:r>
              <a:rPr lang="en-US" sz="1800" dirty="0"/>
              <a:t>Allows for significant increase of the RF</a:t>
            </a:r>
            <a:br>
              <a:rPr lang="en-US" sz="1800" dirty="0"/>
            </a:br>
            <a:r>
              <a:rPr lang="en-US" sz="1800" dirty="0"/>
              <a:t>window</a:t>
            </a:r>
          </a:p>
          <a:p>
            <a:r>
              <a:rPr lang="en-US" sz="1800" dirty="0"/>
              <a:t>Same design as for FLASH to maximize</a:t>
            </a:r>
            <a:br>
              <a:rPr lang="en-US" sz="1800" dirty="0"/>
            </a:br>
            <a:r>
              <a:rPr lang="en-US" sz="1800" dirty="0"/>
              <a:t>synergies</a:t>
            </a:r>
            <a:br>
              <a:rPr lang="en-US" sz="1800" dirty="0"/>
            </a:br>
            <a:endParaRPr lang="en-US" sz="1800" dirty="0"/>
          </a:p>
          <a:p>
            <a:pPr marL="357187" lvl="1" indent="0">
              <a:buFontTx/>
              <a:buNone/>
            </a:pPr>
            <a:endParaRPr lang="en-US" sz="1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0F73B99-CE20-7040-840D-5763EB9E7D1E}"/>
              </a:ext>
            </a:extLst>
          </p:cNvPr>
          <p:cNvSpPr txBox="1">
            <a:spLocks/>
          </p:cNvSpPr>
          <p:nvPr/>
        </p:nvSpPr>
        <p:spPr>
          <a:xfrm>
            <a:off x="611189" y="610632"/>
            <a:ext cx="10956924" cy="3875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Gun5</a:t>
            </a:r>
          </a:p>
        </p:txBody>
      </p:sp>
    </p:spTree>
    <p:extLst>
      <p:ext uri="{BB962C8B-B14F-4D97-AF65-F5344CB8AC3E}">
        <p14:creationId xmlns:p14="http://schemas.microsoft.com/office/powerpoint/2010/main" val="3612192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C4F53817-F382-4471-BDCC-B8672F582E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42" y="499219"/>
            <a:ext cx="7237272" cy="5859561"/>
          </a:xfrm>
          <a:prstGeom prst="rect">
            <a:avLst/>
          </a:prstGeom>
        </p:spPr>
      </p:pic>
      <p:sp>
        <p:nvSpPr>
          <p:cNvPr id="3" name="Legende: Linie 2">
            <a:extLst>
              <a:ext uri="{FF2B5EF4-FFF2-40B4-BE49-F238E27FC236}">
                <a16:creationId xmlns:a16="http://schemas.microsoft.com/office/drawing/2014/main" id="{0F6427D1-0002-4733-AB9A-C90517C8D932}"/>
              </a:ext>
            </a:extLst>
          </p:cNvPr>
          <p:cNvSpPr/>
          <p:nvPr/>
        </p:nvSpPr>
        <p:spPr>
          <a:xfrm>
            <a:off x="8044737" y="1960099"/>
            <a:ext cx="2382982" cy="612648"/>
          </a:xfrm>
          <a:prstGeom prst="borderCallout1">
            <a:avLst>
              <a:gd name="adj1" fmla="val 18750"/>
              <a:gd name="adj2" fmla="val -8333"/>
              <a:gd name="adj3" fmla="val 146633"/>
              <a:gd name="adj4" fmla="val -122219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56° </a:t>
            </a:r>
            <a:r>
              <a:rPr lang="de-DE" dirty="0" err="1"/>
              <a:t>Resonance</a:t>
            </a:r>
            <a:r>
              <a:rPr lang="de-DE" dirty="0"/>
              <a:t> </a:t>
            </a:r>
            <a:r>
              <a:rPr lang="de-DE" dirty="0" err="1"/>
              <a:t>Temperature</a:t>
            </a:r>
            <a:endParaRPr lang="de-DE" dirty="0"/>
          </a:p>
        </p:txBody>
      </p:sp>
      <p:sp>
        <p:nvSpPr>
          <p:cNvPr id="4" name="Legende: Linie 3">
            <a:extLst>
              <a:ext uri="{FF2B5EF4-FFF2-40B4-BE49-F238E27FC236}">
                <a16:creationId xmlns:a16="http://schemas.microsoft.com/office/drawing/2014/main" id="{DCAA9951-CE09-48AE-8040-127CC8D1A05C}"/>
              </a:ext>
            </a:extLst>
          </p:cNvPr>
          <p:cNvSpPr/>
          <p:nvPr/>
        </p:nvSpPr>
        <p:spPr>
          <a:xfrm>
            <a:off x="7755370" y="998439"/>
            <a:ext cx="2382982" cy="612648"/>
          </a:xfrm>
          <a:prstGeom prst="borderCallout1">
            <a:avLst>
              <a:gd name="adj1" fmla="val 18750"/>
              <a:gd name="adj2" fmla="val -8333"/>
              <a:gd name="adj3" fmla="val 294793"/>
              <a:gd name="adj4" fmla="val -181715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/>
              <a:t>Symmetric</a:t>
            </a:r>
            <a:r>
              <a:rPr lang="de-DE" dirty="0"/>
              <a:t> Input</a:t>
            </a:r>
          </a:p>
        </p:txBody>
      </p:sp>
      <p:sp>
        <p:nvSpPr>
          <p:cNvPr id="5" name="Legende: Linie 4">
            <a:extLst>
              <a:ext uri="{FF2B5EF4-FFF2-40B4-BE49-F238E27FC236}">
                <a16:creationId xmlns:a16="http://schemas.microsoft.com/office/drawing/2014/main" id="{34787EF0-0EC0-4F52-A716-5BD38A9F6D90}"/>
              </a:ext>
            </a:extLst>
          </p:cNvPr>
          <p:cNvSpPr/>
          <p:nvPr/>
        </p:nvSpPr>
        <p:spPr>
          <a:xfrm>
            <a:off x="8044737" y="3534407"/>
            <a:ext cx="2382982" cy="612648"/>
          </a:xfrm>
          <a:prstGeom prst="borderCallout1">
            <a:avLst>
              <a:gd name="adj1" fmla="val 18750"/>
              <a:gd name="adj2" fmla="val -8333"/>
              <a:gd name="adj3" fmla="val 149334"/>
              <a:gd name="adj4" fmla="val -2522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Signal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Gun</a:t>
            </a:r>
            <a:r>
              <a:rPr lang="de-DE" dirty="0"/>
              <a:t> </a:t>
            </a:r>
            <a:r>
              <a:rPr lang="de-DE" dirty="0" err="1"/>
              <a:t>pickup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0771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3D00359-4BE4-4219-9CC1-2D570287E3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3"/>
          <a:stretch/>
        </p:blipFill>
        <p:spPr>
          <a:xfrm>
            <a:off x="1470356" y="503498"/>
            <a:ext cx="5547389" cy="585100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42DADA2-A037-4446-9AF4-4A7F8537C85B}"/>
              </a:ext>
            </a:extLst>
          </p:cNvPr>
          <p:cNvSpPr txBox="1"/>
          <p:nvPr/>
        </p:nvSpPr>
        <p:spPr>
          <a:xfrm>
            <a:off x="7535119" y="1192191"/>
            <a:ext cx="3738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Progress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short</a:t>
            </a:r>
            <a:r>
              <a:rPr lang="de-DE" dirty="0"/>
              <a:t> pulse </a:t>
            </a:r>
            <a:r>
              <a:rPr lang="de-DE" dirty="0" err="1"/>
              <a:t>conditioning</a:t>
            </a:r>
            <a:r>
              <a:rPr lang="de-DE" dirty="0"/>
              <a:t> (10 µs) </a:t>
            </a:r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2 </a:t>
            </a:r>
            <a:r>
              <a:rPr lang="de-DE" dirty="0" err="1"/>
              <a:t>weeks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27284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11280" y="592560"/>
            <a:ext cx="1095624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Automation of sequences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/>
          </p:nvPr>
        </p:nvSpPr>
        <p:spPr>
          <a:xfrm>
            <a:off x="496080" y="1285560"/>
            <a:ext cx="360540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 defTabSz="914400">
              <a:lnSpc>
                <a:spcPct val="114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Example for a Taskomat sequence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3" name="Picture Placeholder 11"/>
          <p:cNvPicPr/>
          <p:nvPr/>
        </p:nvPicPr>
        <p:blipFill>
          <a:blip r:embed="rId3"/>
          <a:srcRect t="-9721" b="-9721"/>
          <a:stretch/>
        </p:blipFill>
        <p:spPr>
          <a:xfrm>
            <a:off x="4866120" y="6051600"/>
            <a:ext cx="5104080" cy="726120"/>
          </a:xfrm>
          <a:prstGeom prst="rect">
            <a:avLst/>
          </a:prstGeom>
          <a:ln w="0">
            <a:noFill/>
          </a:ln>
        </p:spPr>
      </p:pic>
      <p:sp>
        <p:nvSpPr>
          <p:cNvPr id="204" name="Rounded Rectangle 19"/>
          <p:cNvSpPr/>
          <p:nvPr/>
        </p:nvSpPr>
        <p:spPr>
          <a:xfrm>
            <a:off x="4730760" y="6071400"/>
            <a:ext cx="5331600" cy="63864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05" name="TextBox 3"/>
          <p:cNvSpPr/>
          <p:nvPr/>
        </p:nvSpPr>
        <p:spPr>
          <a:xfrm>
            <a:off x="-1775880" y="3856320"/>
            <a:ext cx="360" cy="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 anchor="t">
            <a:noAutofit/>
          </a:bodyPr>
          <a:lstStyle/>
          <a:p>
            <a:pPr defTabSz="4572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06" name="Picture 5"/>
          <p:cNvPicPr/>
          <p:nvPr/>
        </p:nvPicPr>
        <p:blipFill>
          <a:blip r:embed="rId4"/>
          <a:stretch/>
        </p:blipFill>
        <p:spPr>
          <a:xfrm>
            <a:off x="303120" y="1847520"/>
            <a:ext cx="3713760" cy="3162240"/>
          </a:xfrm>
          <a:prstGeom prst="rect">
            <a:avLst/>
          </a:prstGeom>
          <a:ln w="0">
            <a:noFill/>
          </a:ln>
          <a:effectLst>
            <a:outerShdw blurRad="291960" dist="13898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7" name="Picture 14"/>
          <p:cNvPicPr/>
          <p:nvPr/>
        </p:nvPicPr>
        <p:blipFill>
          <a:blip r:embed="rId5"/>
          <a:stretch/>
        </p:blipFill>
        <p:spPr>
          <a:xfrm>
            <a:off x="4234320" y="1285560"/>
            <a:ext cx="4047480" cy="4232160"/>
          </a:xfrm>
          <a:prstGeom prst="rect">
            <a:avLst/>
          </a:prstGeom>
          <a:ln w="0">
            <a:noFill/>
          </a:ln>
          <a:effectLst>
            <a:outerShdw blurRad="29196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8" name="Content Placeholder 2"/>
          <p:cNvSpPr/>
          <p:nvPr/>
        </p:nvSpPr>
        <p:spPr>
          <a:xfrm>
            <a:off x="207360" y="5294880"/>
            <a:ext cx="1401480" cy="27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dk1"/>
                </a:solidFill>
                <a:latin typeface="Arial"/>
              </a:rPr>
              <a:t>Select sequence on the left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Content Placeholder 2"/>
          <p:cNvSpPr/>
          <p:nvPr/>
        </p:nvSpPr>
        <p:spPr>
          <a:xfrm>
            <a:off x="1839960" y="5314680"/>
            <a:ext cx="1874520" cy="27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dk1"/>
                </a:solidFill>
                <a:latin typeface="Arial"/>
              </a:rPr>
              <a:t>Individual steps are shown on the right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0" name="Rounded Rectangle 23"/>
          <p:cNvSpPr/>
          <p:nvPr/>
        </p:nvSpPr>
        <p:spPr>
          <a:xfrm>
            <a:off x="303120" y="2111040"/>
            <a:ext cx="1236600" cy="2270880"/>
          </a:xfrm>
          <a:prstGeom prst="roundRect">
            <a:avLst>
              <a:gd name="adj" fmla="val 5408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1" name="Rounded Rectangle 24"/>
          <p:cNvSpPr/>
          <p:nvPr/>
        </p:nvSpPr>
        <p:spPr>
          <a:xfrm>
            <a:off x="1560960" y="2111040"/>
            <a:ext cx="2347560" cy="2270880"/>
          </a:xfrm>
          <a:prstGeom prst="roundRect">
            <a:avLst>
              <a:gd name="adj" fmla="val 5408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2" name="Rounded Rectangle 25"/>
          <p:cNvSpPr/>
          <p:nvPr/>
        </p:nvSpPr>
        <p:spPr>
          <a:xfrm>
            <a:off x="3488400" y="4686480"/>
            <a:ext cx="485640" cy="201240"/>
          </a:xfrm>
          <a:prstGeom prst="roundRect">
            <a:avLst>
              <a:gd name="adj" fmla="val 5408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3" name="Arc 26"/>
          <p:cNvSpPr/>
          <p:nvPr/>
        </p:nvSpPr>
        <p:spPr>
          <a:xfrm rot="10800000">
            <a:off x="3868920" y="4043880"/>
            <a:ext cx="861840" cy="1689840"/>
          </a:xfrm>
          <a:prstGeom prst="arc">
            <a:avLst>
              <a:gd name="adj1" fmla="val 15286991"/>
              <a:gd name="adj2" fmla="val 21581610"/>
            </a:avLst>
          </a:prstGeom>
          <a:noFill/>
          <a:ln w="25400">
            <a:solidFill>
              <a:srgbClr val="F39200"/>
            </a:solidFill>
            <a:head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4" name="Content Placeholder 2"/>
          <p:cNvSpPr/>
          <p:nvPr/>
        </p:nvSpPr>
        <p:spPr>
          <a:xfrm>
            <a:off x="4505040" y="5624640"/>
            <a:ext cx="3339720" cy="27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dk1"/>
                </a:solidFill>
                <a:latin typeface="Arial"/>
              </a:rPr>
              <a:t>Access to the individual sequence steps 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Rounded Rectangle 28"/>
          <p:cNvSpPr/>
          <p:nvPr/>
        </p:nvSpPr>
        <p:spPr>
          <a:xfrm>
            <a:off x="7267680" y="2079360"/>
            <a:ext cx="485640" cy="201240"/>
          </a:xfrm>
          <a:prstGeom prst="roundRect">
            <a:avLst>
              <a:gd name="adj" fmla="val 5408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6" name="Arc 29"/>
          <p:cNvSpPr/>
          <p:nvPr/>
        </p:nvSpPr>
        <p:spPr>
          <a:xfrm rot="3616200" flipH="1">
            <a:off x="7381080" y="2016720"/>
            <a:ext cx="1397160" cy="1401120"/>
          </a:xfrm>
          <a:prstGeom prst="arc">
            <a:avLst>
              <a:gd name="adj1" fmla="val 15286991"/>
              <a:gd name="adj2" fmla="val 21581610"/>
            </a:avLst>
          </a:prstGeom>
          <a:noFill/>
          <a:ln w="25400">
            <a:solidFill>
              <a:srgbClr val="F39200"/>
            </a:solidFill>
            <a:head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17" name="Picture 20"/>
          <p:cNvPicPr/>
          <p:nvPr/>
        </p:nvPicPr>
        <p:blipFill>
          <a:blip r:embed="rId6"/>
          <a:stretch/>
        </p:blipFill>
        <p:spPr>
          <a:xfrm>
            <a:off x="6556680" y="2562120"/>
            <a:ext cx="5331600" cy="2961360"/>
          </a:xfrm>
          <a:prstGeom prst="rect">
            <a:avLst/>
          </a:prstGeom>
          <a:ln w="0">
            <a:noFill/>
          </a:ln>
        </p:spPr>
      </p:pic>
      <p:sp>
        <p:nvSpPr>
          <p:cNvPr id="218" name="Rounded Rectangle 30"/>
          <p:cNvSpPr/>
          <p:nvPr/>
        </p:nvSpPr>
        <p:spPr>
          <a:xfrm>
            <a:off x="10760400" y="2638440"/>
            <a:ext cx="1127880" cy="201240"/>
          </a:xfrm>
          <a:prstGeom prst="roundRect">
            <a:avLst>
              <a:gd name="adj" fmla="val 5408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9" name="Content Placeholder 2"/>
          <p:cNvSpPr/>
          <p:nvPr/>
        </p:nvSpPr>
        <p:spPr>
          <a:xfrm>
            <a:off x="6991200" y="3734640"/>
            <a:ext cx="1615680" cy="27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dk1"/>
                </a:solidFill>
                <a:latin typeface="Arial"/>
              </a:rPr>
              <a:t>Lua-Script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Content Placeholder 2"/>
          <p:cNvSpPr/>
          <p:nvPr/>
        </p:nvSpPr>
        <p:spPr>
          <a:xfrm>
            <a:off x="8607600" y="2103840"/>
            <a:ext cx="2111760" cy="27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ctr"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dk1"/>
                </a:solidFill>
                <a:latin typeface="Arial"/>
              </a:rPr>
              <a:t>Modify individual steps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11280" y="592560"/>
            <a:ext cx="1095624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Taskomat example: RF station failure in the main linac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/>
          </p:nvPr>
        </p:nvSpPr>
        <p:spPr>
          <a:xfrm>
            <a:off x="434160" y="1275120"/>
            <a:ext cx="8159040" cy="4989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2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The finite state machine (FSM) of the relevant RF station typically recovers the operation mode within less than 3 minutes.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2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If the FSM fails, the RF station in question will be replaced by a spare station if available.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2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Then the following Taskomat sequences starts (selection of the most important steps)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14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714240" lvl="1" indent="-357120" defTabSz="914400">
              <a:lnSpc>
                <a:spcPct val="114000"/>
              </a:lnSpc>
              <a:buSzPct val="100051"/>
              <a:buBlip>
                <a:blip r:embed="rId3"/>
              </a:buBlip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Save machine status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714240" lvl="1" indent="-357120" defTabSz="914400">
              <a:lnSpc>
                <a:spcPct val="114000"/>
              </a:lnSpc>
              <a:buSzPct val="100051"/>
              <a:buBlip>
                <a:blip r:embed="rId3"/>
              </a:buBlip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Recover the electron beam energy with the spare station, or distribute the missing gradient to all other stations.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714240" lvl="1" indent="-357120" defTabSz="914400">
              <a:lnSpc>
                <a:spcPct val="114000"/>
              </a:lnSpc>
              <a:buSzPct val="100051"/>
              <a:buBlip>
                <a:blip r:embed="rId3"/>
              </a:buBlip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Adjust the magnet strength to the different beam energy steps in the main linac.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714240" lvl="1" indent="-357120" defTabSz="914400">
              <a:lnSpc>
                <a:spcPct val="114000"/>
              </a:lnSpc>
              <a:buSzPct val="100051"/>
              <a:buBlip>
                <a:blip r:embed="rId3"/>
              </a:buBlip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Allow 1 bunch to the first main dump (distribution section).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714240" lvl="1" indent="-357120" defTabSz="914400">
              <a:lnSpc>
                <a:spcPct val="114000"/>
              </a:lnSpc>
              <a:buSzPct val="100051"/>
              <a:buBlip>
                <a:blip r:embed="rId3"/>
              </a:buBlip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Run the trajectory feedbacks to compensate different coupler kicks from the RF stations.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714240" lvl="1" indent="-357120" defTabSz="914400">
              <a:lnSpc>
                <a:spcPct val="114000"/>
              </a:lnSpc>
              <a:buSzPct val="100051"/>
              <a:buBlip>
                <a:blip r:embed="rId3"/>
              </a:buBlip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Verify transmission to the dump.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714240" lvl="1" indent="-357120" defTabSz="914400">
              <a:lnSpc>
                <a:spcPct val="114000"/>
              </a:lnSpc>
              <a:buSzPct val="100051"/>
              <a:buBlip>
                <a:blip r:embed="rId3"/>
              </a:buBlip>
              <a:tabLst>
                <a:tab pos="0" algn="l"/>
              </a:tabLst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Reload previous bunch pattern (distribution to the individual undulator beamlines).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14000"/>
              </a:lnSpc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14000"/>
              </a:lnSpc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14000"/>
              </a:lnSpc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14000"/>
              </a:lnSpc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indent="0" defTabSz="914400">
              <a:lnSpc>
                <a:spcPct val="114000"/>
              </a:lnSpc>
              <a:buNone/>
              <a:tabLst>
                <a:tab pos="0" algn="l"/>
              </a:tabLst>
            </a:pP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3" name="Picture 7"/>
          <p:cNvPicPr/>
          <p:nvPr/>
        </p:nvPicPr>
        <p:blipFill>
          <a:blip r:embed="rId4"/>
          <a:stretch/>
        </p:blipFill>
        <p:spPr>
          <a:xfrm>
            <a:off x="8693280" y="1191240"/>
            <a:ext cx="5050440" cy="5180040"/>
          </a:xfrm>
          <a:prstGeom prst="rect">
            <a:avLst/>
          </a:prstGeom>
          <a:ln w="0">
            <a:noFill/>
          </a:ln>
        </p:spPr>
      </p:pic>
      <p:sp>
        <p:nvSpPr>
          <p:cNvPr id="224" name="Right Arrow 3"/>
          <p:cNvSpPr/>
          <p:nvPr/>
        </p:nvSpPr>
        <p:spPr>
          <a:xfrm>
            <a:off x="9484200" y="620640"/>
            <a:ext cx="2454840" cy="38664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225" name="Straight Arrow Connector 4"/>
          <p:cNvCxnSpPr/>
          <p:nvPr/>
        </p:nvCxnSpPr>
        <p:spPr>
          <a:xfrm>
            <a:off x="10386000" y="724680"/>
            <a:ext cx="720" cy="1807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226" name="Straight Arrow Connector 6"/>
          <p:cNvCxnSpPr/>
          <p:nvPr/>
        </p:nvCxnSpPr>
        <p:spPr>
          <a:xfrm>
            <a:off x="10781640" y="810360"/>
            <a:ext cx="255240" cy="61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227" name="Straight Arrow Connector 8"/>
          <p:cNvCxnSpPr/>
          <p:nvPr/>
        </p:nvCxnSpPr>
        <p:spPr>
          <a:xfrm>
            <a:off x="11461680" y="831960"/>
            <a:ext cx="255240" cy="61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228" name="Straight Arrow Connector 10"/>
          <p:cNvCxnSpPr/>
          <p:nvPr/>
        </p:nvCxnSpPr>
        <p:spPr>
          <a:xfrm>
            <a:off x="11461680" y="781560"/>
            <a:ext cx="255240" cy="61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229" name="Straight Arrow Connector 11"/>
          <p:cNvCxnSpPr/>
          <p:nvPr/>
        </p:nvCxnSpPr>
        <p:spPr>
          <a:xfrm flipH="1">
            <a:off x="9630000" y="815760"/>
            <a:ext cx="252720" cy="7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sp>
        <p:nvSpPr>
          <p:cNvPr id="230" name="Sun 12"/>
          <p:cNvSpPr/>
          <p:nvPr/>
        </p:nvSpPr>
        <p:spPr>
          <a:xfrm>
            <a:off x="10253160" y="690120"/>
            <a:ext cx="251280" cy="251280"/>
          </a:xfrm>
          <a:prstGeom prst="sun">
            <a:avLst>
              <a:gd name="adj" fmla="val 25000"/>
            </a:avLst>
          </a:pr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3920" rIns="90000" bIns="4392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231" name="Picture Placeholder 11"/>
          <p:cNvPicPr/>
          <p:nvPr/>
        </p:nvPicPr>
        <p:blipFill>
          <a:blip r:embed="rId5"/>
          <a:srcRect t="-9721" b="-9721"/>
          <a:stretch/>
        </p:blipFill>
        <p:spPr>
          <a:xfrm>
            <a:off x="3313080" y="5889600"/>
            <a:ext cx="5279760" cy="750960"/>
          </a:xfrm>
          <a:prstGeom prst="rect">
            <a:avLst/>
          </a:prstGeom>
          <a:ln w="0">
            <a:noFill/>
          </a:ln>
        </p:spPr>
      </p:pic>
      <p:sp>
        <p:nvSpPr>
          <p:cNvPr id="232" name="Rounded Rectangle 14"/>
          <p:cNvSpPr/>
          <p:nvPr/>
        </p:nvSpPr>
        <p:spPr>
          <a:xfrm>
            <a:off x="5969160" y="6085800"/>
            <a:ext cx="1015200" cy="35892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611280" y="592560"/>
            <a:ext cx="1095624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Generic optimizer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5" name="Right Arrow 3"/>
          <p:cNvSpPr/>
          <p:nvPr/>
        </p:nvSpPr>
        <p:spPr>
          <a:xfrm>
            <a:off x="8325360" y="387360"/>
            <a:ext cx="2454840" cy="38664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696" name="Straight Arrow Connector 4"/>
          <p:cNvCxnSpPr/>
          <p:nvPr/>
        </p:nvCxnSpPr>
        <p:spPr>
          <a:xfrm>
            <a:off x="9227160" y="491040"/>
            <a:ext cx="720" cy="1807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697" name="Straight Arrow Connector 6"/>
          <p:cNvCxnSpPr/>
          <p:nvPr/>
        </p:nvCxnSpPr>
        <p:spPr>
          <a:xfrm>
            <a:off x="9622800" y="577080"/>
            <a:ext cx="255600" cy="61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698" name="Straight Arrow Connector 8"/>
          <p:cNvCxnSpPr/>
          <p:nvPr/>
        </p:nvCxnSpPr>
        <p:spPr>
          <a:xfrm>
            <a:off x="10302840" y="598320"/>
            <a:ext cx="255240" cy="648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699" name="Straight Arrow Connector 9"/>
          <p:cNvCxnSpPr/>
          <p:nvPr/>
        </p:nvCxnSpPr>
        <p:spPr>
          <a:xfrm>
            <a:off x="10302840" y="547920"/>
            <a:ext cx="255240" cy="61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700" name="Straight Arrow Connector 10"/>
          <p:cNvCxnSpPr/>
          <p:nvPr/>
        </p:nvCxnSpPr>
        <p:spPr>
          <a:xfrm flipH="1">
            <a:off x="8471160" y="582480"/>
            <a:ext cx="252720" cy="7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sp>
        <p:nvSpPr>
          <p:cNvPr id="701" name="Sun 11"/>
          <p:cNvSpPr/>
          <p:nvPr/>
        </p:nvSpPr>
        <p:spPr>
          <a:xfrm>
            <a:off x="8870400" y="456840"/>
            <a:ext cx="251280" cy="251280"/>
          </a:xfrm>
          <a:prstGeom prst="sun">
            <a:avLst>
              <a:gd name="adj" fmla="val 25000"/>
            </a:avLst>
          </a:pr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3920" rIns="90000" bIns="4392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02" name="Picture Placeholder 11"/>
          <p:cNvPicPr/>
          <p:nvPr/>
        </p:nvPicPr>
        <p:blipFill>
          <a:blip r:embed="rId3"/>
          <a:srcRect l="-861" t="-9721" r="5052" b="-9721"/>
          <a:stretch/>
        </p:blipFill>
        <p:spPr>
          <a:xfrm>
            <a:off x="3370680" y="5907960"/>
            <a:ext cx="6639480" cy="986040"/>
          </a:xfrm>
          <a:prstGeom prst="rect">
            <a:avLst/>
          </a:prstGeom>
          <a:ln w="0">
            <a:noFill/>
          </a:ln>
        </p:spPr>
      </p:pic>
      <p:sp>
        <p:nvSpPr>
          <p:cNvPr id="703" name="Rounded Rectangle 13"/>
          <p:cNvSpPr/>
          <p:nvPr/>
        </p:nvSpPr>
        <p:spPr>
          <a:xfrm>
            <a:off x="8915400" y="6134400"/>
            <a:ext cx="490320" cy="4186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04" name="Rounded Rectangle 14"/>
          <p:cNvSpPr/>
          <p:nvPr/>
        </p:nvSpPr>
        <p:spPr>
          <a:xfrm>
            <a:off x="9450360" y="6344280"/>
            <a:ext cx="490320" cy="4186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05" name="Rounded Rectangle 15"/>
          <p:cNvSpPr/>
          <p:nvPr/>
        </p:nvSpPr>
        <p:spPr>
          <a:xfrm>
            <a:off x="3378960" y="6316200"/>
            <a:ext cx="765360" cy="4186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06" name="Rounded Rectangle 16"/>
          <p:cNvSpPr/>
          <p:nvPr/>
        </p:nvSpPr>
        <p:spPr>
          <a:xfrm>
            <a:off x="4137480" y="6265440"/>
            <a:ext cx="765360" cy="4600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07" name="Picture 18"/>
          <p:cNvPicPr/>
          <p:nvPr/>
        </p:nvPicPr>
        <p:blipFill>
          <a:blip r:embed="rId4"/>
          <a:stretch/>
        </p:blipFill>
        <p:spPr>
          <a:xfrm>
            <a:off x="5448240" y="1307880"/>
            <a:ext cx="6046200" cy="4242960"/>
          </a:xfrm>
          <a:prstGeom prst="rect">
            <a:avLst/>
          </a:prstGeom>
          <a:ln w="0">
            <a:noFill/>
          </a:ln>
          <a:effectLst>
            <a:outerShdw blurRad="29196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08" name="Content Placeholder 2"/>
          <p:cNvSpPr/>
          <p:nvPr/>
        </p:nvSpPr>
        <p:spPr>
          <a:xfrm>
            <a:off x="5538600" y="2153520"/>
            <a:ext cx="2888640" cy="70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A selection of matching quadrupoles upstream of an undulator beamline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9" name="Rounded Rectangle 28"/>
          <p:cNvSpPr/>
          <p:nvPr/>
        </p:nvSpPr>
        <p:spPr>
          <a:xfrm>
            <a:off x="5494320" y="1482120"/>
            <a:ext cx="2959200" cy="633240"/>
          </a:xfrm>
          <a:prstGeom prst="roundRect">
            <a:avLst>
              <a:gd name="adj" fmla="val 9193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10" name="Content Placeholder 2"/>
          <p:cNvSpPr/>
          <p:nvPr/>
        </p:nvSpPr>
        <p:spPr>
          <a:xfrm>
            <a:off x="6249960" y="3055320"/>
            <a:ext cx="2074680" cy="63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Pulse intensity during the optimization progress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1" name="Content Placeholder 2"/>
          <p:cNvSpPr/>
          <p:nvPr/>
        </p:nvSpPr>
        <p:spPr>
          <a:xfrm>
            <a:off x="6249960" y="3994560"/>
            <a:ext cx="2074680" cy="63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Variation of the magnet’s strength for optimization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712" name="Straight Arrow Connector 31"/>
          <p:cNvCxnSpPr/>
          <p:nvPr/>
        </p:nvCxnSpPr>
        <p:spPr>
          <a:xfrm flipV="1">
            <a:off x="8217000" y="2724840"/>
            <a:ext cx="779760" cy="579240"/>
          </a:xfrm>
          <a:prstGeom prst="straightConnector1">
            <a:avLst/>
          </a:prstGeom>
          <a:ln w="28575">
            <a:solidFill>
              <a:srgbClr val="F39200"/>
            </a:solidFill>
            <a:round/>
            <a:tailEnd type="triangle" w="med" len="med"/>
          </a:ln>
        </p:spPr>
      </p:cxnSp>
      <p:cxnSp>
        <p:nvCxnSpPr>
          <p:cNvPr id="713" name="Straight Arrow Connector 35"/>
          <p:cNvCxnSpPr/>
          <p:nvPr/>
        </p:nvCxnSpPr>
        <p:spPr>
          <a:xfrm flipV="1">
            <a:off x="8234640" y="4219200"/>
            <a:ext cx="561600" cy="65880"/>
          </a:xfrm>
          <a:prstGeom prst="straightConnector1">
            <a:avLst/>
          </a:prstGeom>
          <a:ln w="28575">
            <a:solidFill>
              <a:srgbClr val="F39200"/>
            </a:solidFill>
            <a:round/>
            <a:tailEnd type="triangle" w="med" len="med"/>
          </a:ln>
        </p:spPr>
      </p:cxnSp>
      <p:sp>
        <p:nvSpPr>
          <p:cNvPr id="714" name="Content Placeholder 2"/>
          <p:cNvSpPr/>
          <p:nvPr/>
        </p:nvSpPr>
        <p:spPr>
          <a:xfrm>
            <a:off x="410400" y="1147320"/>
            <a:ext cx="4725000" cy="1746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5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Drag and drop DOOCS properties for actuators and monitors.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5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Many presets are available for standard tuning.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5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Optimization routine can be freely programmed and started e.g. for dispersion minimization.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7E39E-1CD3-E9F6-3EE4-94AED3D42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A3EF80-194F-5EFB-30C2-3E67C1F542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189" y="1059084"/>
            <a:ext cx="10944224" cy="5357788"/>
          </a:xfrm>
        </p:spPr>
        <p:txBody>
          <a:bodyPr/>
          <a:lstStyle/>
          <a:p>
            <a:r>
              <a:rPr lang="en-US" dirty="0"/>
              <a:t>Operations</a:t>
            </a:r>
          </a:p>
          <a:p>
            <a:pPr lvl="1"/>
            <a:r>
              <a:rPr lang="en-US" dirty="0"/>
              <a:t>Statistics</a:t>
            </a:r>
          </a:p>
          <a:p>
            <a:pPr lvl="1"/>
            <a:r>
              <a:rPr lang="en-US" dirty="0"/>
              <a:t>Magnetic Bearings</a:t>
            </a:r>
          </a:p>
          <a:p>
            <a:pPr lvl="1"/>
            <a:r>
              <a:rPr lang="en-US" dirty="0"/>
              <a:t>NEPAL</a:t>
            </a:r>
          </a:p>
          <a:p>
            <a:pPr lvl="1"/>
            <a:r>
              <a:rPr lang="en-US" dirty="0"/>
              <a:t>Automatization</a:t>
            </a:r>
          </a:p>
          <a:p>
            <a:r>
              <a:rPr lang="en-US" dirty="0"/>
              <a:t>Current developments</a:t>
            </a:r>
          </a:p>
          <a:p>
            <a:pPr lvl="1"/>
            <a:r>
              <a:rPr lang="en-US" dirty="0"/>
              <a:t>Short Pulses</a:t>
            </a:r>
          </a:p>
          <a:p>
            <a:pPr lvl="1"/>
            <a:r>
              <a:rPr lang="en-US" dirty="0"/>
              <a:t>HXRSS</a:t>
            </a:r>
          </a:p>
          <a:p>
            <a:pPr lvl="1"/>
            <a:r>
              <a:rPr lang="en-US" dirty="0"/>
              <a:t>Polarization Control</a:t>
            </a:r>
          </a:p>
          <a:p>
            <a:r>
              <a:rPr lang="en-US" dirty="0"/>
              <a:t>Towards the future</a:t>
            </a:r>
          </a:p>
          <a:p>
            <a:pPr lvl="1"/>
            <a:r>
              <a:rPr lang="en-US" dirty="0"/>
              <a:t>FALCO</a:t>
            </a:r>
          </a:p>
          <a:p>
            <a:pPr lvl="1"/>
            <a:r>
              <a:rPr lang="en-US" dirty="0"/>
              <a:t>SASE 4/5</a:t>
            </a:r>
          </a:p>
        </p:txBody>
      </p:sp>
    </p:spTree>
    <p:extLst>
      <p:ext uri="{BB962C8B-B14F-4D97-AF65-F5344CB8AC3E}">
        <p14:creationId xmlns:p14="http://schemas.microsoft.com/office/powerpoint/2010/main" val="13736656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PlaceHolder 1"/>
          <p:cNvSpPr>
            <a:spLocks noGrp="1"/>
          </p:cNvSpPr>
          <p:nvPr>
            <p:ph type="title"/>
          </p:nvPr>
        </p:nvSpPr>
        <p:spPr>
          <a:xfrm>
            <a:off x="611280" y="592560"/>
            <a:ext cx="1095624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Generic optimizer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6" name="Right Arrow 3"/>
          <p:cNvSpPr/>
          <p:nvPr/>
        </p:nvSpPr>
        <p:spPr>
          <a:xfrm>
            <a:off x="8325360" y="387360"/>
            <a:ext cx="2454840" cy="38664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717" name="Straight Arrow Connector 4"/>
          <p:cNvCxnSpPr/>
          <p:nvPr/>
        </p:nvCxnSpPr>
        <p:spPr>
          <a:xfrm>
            <a:off x="9227160" y="491040"/>
            <a:ext cx="720" cy="1807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718" name="Straight Arrow Connector 6"/>
          <p:cNvCxnSpPr/>
          <p:nvPr/>
        </p:nvCxnSpPr>
        <p:spPr>
          <a:xfrm>
            <a:off x="9622800" y="577080"/>
            <a:ext cx="255600" cy="61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719" name="Straight Arrow Connector 8"/>
          <p:cNvCxnSpPr/>
          <p:nvPr/>
        </p:nvCxnSpPr>
        <p:spPr>
          <a:xfrm>
            <a:off x="10302840" y="598320"/>
            <a:ext cx="255240" cy="648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720" name="Straight Arrow Connector 9"/>
          <p:cNvCxnSpPr/>
          <p:nvPr/>
        </p:nvCxnSpPr>
        <p:spPr>
          <a:xfrm>
            <a:off x="10302840" y="547920"/>
            <a:ext cx="255240" cy="61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721" name="Straight Arrow Connector 10"/>
          <p:cNvCxnSpPr/>
          <p:nvPr/>
        </p:nvCxnSpPr>
        <p:spPr>
          <a:xfrm flipH="1">
            <a:off x="8471160" y="582480"/>
            <a:ext cx="252720" cy="7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sp>
        <p:nvSpPr>
          <p:cNvPr id="722" name="Sun 11"/>
          <p:cNvSpPr/>
          <p:nvPr/>
        </p:nvSpPr>
        <p:spPr>
          <a:xfrm>
            <a:off x="8870400" y="456840"/>
            <a:ext cx="251280" cy="251280"/>
          </a:xfrm>
          <a:prstGeom prst="sun">
            <a:avLst>
              <a:gd name="adj" fmla="val 25000"/>
            </a:avLst>
          </a:pr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3920" rIns="90000" bIns="4392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23" name="Picture Placeholder 11"/>
          <p:cNvPicPr/>
          <p:nvPr/>
        </p:nvPicPr>
        <p:blipFill>
          <a:blip r:embed="rId3"/>
          <a:srcRect l="-861" t="-9721" r="5052" b="-9721"/>
          <a:stretch/>
        </p:blipFill>
        <p:spPr>
          <a:xfrm>
            <a:off x="3370680" y="5907960"/>
            <a:ext cx="6639480" cy="986040"/>
          </a:xfrm>
          <a:prstGeom prst="rect">
            <a:avLst/>
          </a:prstGeom>
          <a:ln w="0">
            <a:noFill/>
          </a:ln>
        </p:spPr>
      </p:pic>
      <p:sp>
        <p:nvSpPr>
          <p:cNvPr id="724" name="Rounded Rectangle 13"/>
          <p:cNvSpPr/>
          <p:nvPr/>
        </p:nvSpPr>
        <p:spPr>
          <a:xfrm>
            <a:off x="8915400" y="6134400"/>
            <a:ext cx="490320" cy="4186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25" name="Rounded Rectangle 14"/>
          <p:cNvSpPr/>
          <p:nvPr/>
        </p:nvSpPr>
        <p:spPr>
          <a:xfrm>
            <a:off x="9450360" y="6344280"/>
            <a:ext cx="490320" cy="4186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26" name="Rounded Rectangle 15"/>
          <p:cNvSpPr/>
          <p:nvPr/>
        </p:nvSpPr>
        <p:spPr>
          <a:xfrm>
            <a:off x="3378960" y="6316200"/>
            <a:ext cx="765360" cy="4186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27" name="Rounded Rectangle 16"/>
          <p:cNvSpPr/>
          <p:nvPr/>
        </p:nvSpPr>
        <p:spPr>
          <a:xfrm>
            <a:off x="4137480" y="6265440"/>
            <a:ext cx="765360" cy="4600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28" name="Picture 18"/>
          <p:cNvPicPr/>
          <p:nvPr/>
        </p:nvPicPr>
        <p:blipFill>
          <a:blip r:embed="rId4"/>
          <a:stretch/>
        </p:blipFill>
        <p:spPr>
          <a:xfrm>
            <a:off x="5448240" y="1307880"/>
            <a:ext cx="6046200" cy="4242960"/>
          </a:xfrm>
          <a:prstGeom prst="rect">
            <a:avLst/>
          </a:prstGeom>
          <a:ln w="0">
            <a:noFill/>
          </a:ln>
          <a:effectLst>
            <a:outerShdw blurRad="29196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29" name="Content Placeholder 2"/>
          <p:cNvSpPr/>
          <p:nvPr/>
        </p:nvSpPr>
        <p:spPr>
          <a:xfrm>
            <a:off x="5538600" y="2153520"/>
            <a:ext cx="2888640" cy="70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A selection of matching quadrupoles upstream of an undulator beamline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0" name="Rounded Rectangle 28"/>
          <p:cNvSpPr/>
          <p:nvPr/>
        </p:nvSpPr>
        <p:spPr>
          <a:xfrm>
            <a:off x="5494320" y="1482120"/>
            <a:ext cx="2959200" cy="633240"/>
          </a:xfrm>
          <a:prstGeom prst="roundRect">
            <a:avLst>
              <a:gd name="adj" fmla="val 9193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31" name="Content Placeholder 2"/>
          <p:cNvSpPr/>
          <p:nvPr/>
        </p:nvSpPr>
        <p:spPr>
          <a:xfrm>
            <a:off x="6249960" y="3055320"/>
            <a:ext cx="2074680" cy="63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Pulse intensity during the optimization progress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2" name="Content Placeholder 2"/>
          <p:cNvSpPr/>
          <p:nvPr/>
        </p:nvSpPr>
        <p:spPr>
          <a:xfrm>
            <a:off x="6249960" y="3994560"/>
            <a:ext cx="2074680" cy="63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Variation of the magnet’s strength for optimization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733" name="Straight Arrow Connector 31"/>
          <p:cNvCxnSpPr/>
          <p:nvPr/>
        </p:nvCxnSpPr>
        <p:spPr>
          <a:xfrm flipV="1">
            <a:off x="8217000" y="2724840"/>
            <a:ext cx="779760" cy="579240"/>
          </a:xfrm>
          <a:prstGeom prst="straightConnector1">
            <a:avLst/>
          </a:prstGeom>
          <a:ln w="28575">
            <a:solidFill>
              <a:srgbClr val="F39200"/>
            </a:solidFill>
            <a:round/>
            <a:tailEnd type="triangle" w="med" len="med"/>
          </a:ln>
        </p:spPr>
      </p:cxnSp>
      <p:cxnSp>
        <p:nvCxnSpPr>
          <p:cNvPr id="734" name="Straight Arrow Connector 35"/>
          <p:cNvCxnSpPr/>
          <p:nvPr/>
        </p:nvCxnSpPr>
        <p:spPr>
          <a:xfrm flipV="1">
            <a:off x="8234640" y="4219200"/>
            <a:ext cx="561600" cy="65880"/>
          </a:xfrm>
          <a:prstGeom prst="straightConnector1">
            <a:avLst/>
          </a:prstGeom>
          <a:ln w="28575">
            <a:solidFill>
              <a:srgbClr val="F39200"/>
            </a:solidFill>
            <a:round/>
            <a:tailEnd type="triangle" w="med" len="med"/>
          </a:ln>
        </p:spPr>
      </p:cxnSp>
      <p:pic>
        <p:nvPicPr>
          <p:cNvPr id="735" name="Picture 24"/>
          <p:cNvPicPr/>
          <p:nvPr/>
        </p:nvPicPr>
        <p:blipFill>
          <a:blip r:embed="rId5"/>
          <a:srcRect l="761" t="1162" b="1469"/>
          <a:stretch/>
        </p:blipFill>
        <p:spPr>
          <a:xfrm>
            <a:off x="5149800" y="1944720"/>
            <a:ext cx="5838480" cy="3806640"/>
          </a:xfrm>
          <a:prstGeom prst="rect">
            <a:avLst/>
          </a:prstGeom>
          <a:ln w="0">
            <a:noFill/>
          </a:ln>
          <a:effectLst>
            <a:outerShdw blurRad="29196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36" name="Rounded Rectangle 17"/>
          <p:cNvSpPr/>
          <p:nvPr/>
        </p:nvSpPr>
        <p:spPr>
          <a:xfrm>
            <a:off x="5149800" y="4152240"/>
            <a:ext cx="5838480" cy="1550160"/>
          </a:xfrm>
          <a:prstGeom prst="roundRect">
            <a:avLst>
              <a:gd name="adj" fmla="val 9193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37" name="Content Placeholder 2"/>
          <p:cNvSpPr/>
          <p:nvPr/>
        </p:nvSpPr>
        <p:spPr>
          <a:xfrm>
            <a:off x="6733800" y="5220360"/>
            <a:ext cx="3366720" cy="46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Prepared standard optimization setups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8" name="PlaceHolder 2"/>
          <p:cNvSpPr>
            <a:spLocks noGrp="1"/>
          </p:cNvSpPr>
          <p:nvPr>
            <p:ph/>
          </p:nvPr>
        </p:nvSpPr>
        <p:spPr>
          <a:xfrm>
            <a:off x="410400" y="1147320"/>
            <a:ext cx="4725000" cy="1746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6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Drag and drop DOOCS properties for actuators and monitors.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6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Many presets are available for standard tuning.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6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Optimization routine can be freely programmed and started e.g. for dispersion minimization.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611280" y="592560"/>
            <a:ext cx="10956240" cy="3866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/>
          <a:p>
            <a:pPr indent="0" defTabSz="914400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2400" b="1" strike="noStrike" spc="-1">
                <a:solidFill>
                  <a:schemeClr val="dk1"/>
                </a:solidFill>
                <a:latin typeface="Arial"/>
              </a:rPr>
              <a:t>Generic optimizer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/>
          </p:nvPr>
        </p:nvSpPr>
        <p:spPr>
          <a:xfrm>
            <a:off x="410400" y="1147320"/>
            <a:ext cx="4725000" cy="1746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3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Drag and drop DOOCS properties for actuators and monitors.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3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Many presets are available for standard tuning.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  <a:p>
            <a:pPr marL="357120" indent="-357120" defTabSz="914400">
              <a:lnSpc>
                <a:spcPct val="114000"/>
              </a:lnSpc>
              <a:spcBef>
                <a:spcPts val="601"/>
              </a:spcBef>
              <a:buSzPct val="100051"/>
              <a:buBlip>
                <a:blip r:embed="rId3"/>
              </a:buBlip>
            </a:pPr>
            <a:r>
              <a:rPr lang="en-US" sz="1600" b="0" strike="noStrike" spc="-1">
                <a:solidFill>
                  <a:schemeClr val="dk1"/>
                </a:solidFill>
                <a:latin typeface="Arial"/>
              </a:rPr>
              <a:t>Optimization routine can be freely programmed and started e.g. for dispersion minimization. </a:t>
            </a:r>
            <a:endParaRPr lang="en-US" sz="1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1" name="Right Arrow 3"/>
          <p:cNvSpPr/>
          <p:nvPr/>
        </p:nvSpPr>
        <p:spPr>
          <a:xfrm>
            <a:off x="8325360" y="387360"/>
            <a:ext cx="2454840" cy="386640"/>
          </a:xfrm>
          <a:prstGeom prst="rightArrow">
            <a:avLst>
              <a:gd name="adj1" fmla="val 50000"/>
              <a:gd name="adj2" fmla="val 50000"/>
            </a:avLst>
          </a:prstGeom>
          <a:noFill/>
          <a:ln w="12700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cxnSp>
        <p:nvCxnSpPr>
          <p:cNvPr id="742" name="Straight Arrow Connector 4"/>
          <p:cNvCxnSpPr/>
          <p:nvPr/>
        </p:nvCxnSpPr>
        <p:spPr>
          <a:xfrm>
            <a:off x="9227160" y="491040"/>
            <a:ext cx="720" cy="1807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743" name="Straight Arrow Connector 6"/>
          <p:cNvCxnSpPr/>
          <p:nvPr/>
        </p:nvCxnSpPr>
        <p:spPr>
          <a:xfrm>
            <a:off x="9622800" y="577080"/>
            <a:ext cx="255600" cy="61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744" name="Straight Arrow Connector 8"/>
          <p:cNvCxnSpPr/>
          <p:nvPr/>
        </p:nvCxnSpPr>
        <p:spPr>
          <a:xfrm>
            <a:off x="10302840" y="598320"/>
            <a:ext cx="255240" cy="648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745" name="Straight Arrow Connector 9"/>
          <p:cNvCxnSpPr/>
          <p:nvPr/>
        </p:nvCxnSpPr>
        <p:spPr>
          <a:xfrm>
            <a:off x="10302840" y="547920"/>
            <a:ext cx="255240" cy="61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cxnSp>
        <p:nvCxnSpPr>
          <p:cNvPr id="746" name="Straight Arrow Connector 10"/>
          <p:cNvCxnSpPr/>
          <p:nvPr/>
        </p:nvCxnSpPr>
        <p:spPr>
          <a:xfrm flipH="1">
            <a:off x="8471160" y="582480"/>
            <a:ext cx="252720" cy="720"/>
          </a:xfrm>
          <a:prstGeom prst="straightConnector1">
            <a:avLst/>
          </a:prstGeom>
          <a:ln w="38100">
            <a:solidFill>
              <a:srgbClr val="00B0F0"/>
            </a:solidFill>
            <a:round/>
            <a:tailEnd type="triangle" w="med" len="med"/>
          </a:ln>
        </p:spPr>
      </p:cxnSp>
      <p:sp>
        <p:nvSpPr>
          <p:cNvPr id="747" name="Sun 11"/>
          <p:cNvSpPr/>
          <p:nvPr/>
        </p:nvSpPr>
        <p:spPr>
          <a:xfrm>
            <a:off x="8870400" y="456840"/>
            <a:ext cx="251280" cy="251280"/>
          </a:xfrm>
          <a:prstGeom prst="sun">
            <a:avLst>
              <a:gd name="adj" fmla="val 25000"/>
            </a:avLst>
          </a:prstGeom>
          <a:solidFill>
            <a:schemeClr val="bg2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3920" rIns="90000" bIns="4392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48" name="Picture Placeholder 11"/>
          <p:cNvPicPr/>
          <p:nvPr/>
        </p:nvPicPr>
        <p:blipFill>
          <a:blip r:embed="rId4"/>
          <a:srcRect l="-861" t="-9721" r="5052" b="-9721"/>
          <a:stretch/>
        </p:blipFill>
        <p:spPr>
          <a:xfrm>
            <a:off x="3370680" y="5907960"/>
            <a:ext cx="6639480" cy="986040"/>
          </a:xfrm>
          <a:prstGeom prst="rect">
            <a:avLst/>
          </a:prstGeom>
          <a:ln w="0">
            <a:noFill/>
          </a:ln>
        </p:spPr>
      </p:pic>
      <p:sp>
        <p:nvSpPr>
          <p:cNvPr id="749" name="Rounded Rectangle 13"/>
          <p:cNvSpPr/>
          <p:nvPr/>
        </p:nvSpPr>
        <p:spPr>
          <a:xfrm>
            <a:off x="8915400" y="6134400"/>
            <a:ext cx="490320" cy="4186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0" name="Rounded Rectangle 14"/>
          <p:cNvSpPr/>
          <p:nvPr/>
        </p:nvSpPr>
        <p:spPr>
          <a:xfrm>
            <a:off x="9450360" y="6344280"/>
            <a:ext cx="490320" cy="4186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1" name="Rounded Rectangle 15"/>
          <p:cNvSpPr/>
          <p:nvPr/>
        </p:nvSpPr>
        <p:spPr>
          <a:xfrm>
            <a:off x="3378960" y="6316200"/>
            <a:ext cx="765360" cy="4186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2" name="Rounded Rectangle 16"/>
          <p:cNvSpPr/>
          <p:nvPr/>
        </p:nvSpPr>
        <p:spPr>
          <a:xfrm>
            <a:off x="4137480" y="6265440"/>
            <a:ext cx="765360" cy="460080"/>
          </a:xfrm>
          <a:prstGeom prst="roundRect">
            <a:avLst>
              <a:gd name="adj" fmla="val 16060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53" name="Picture 18"/>
          <p:cNvPicPr/>
          <p:nvPr/>
        </p:nvPicPr>
        <p:blipFill>
          <a:blip r:embed="rId5"/>
          <a:stretch/>
        </p:blipFill>
        <p:spPr>
          <a:xfrm>
            <a:off x="5448240" y="1307880"/>
            <a:ext cx="6046200" cy="4242960"/>
          </a:xfrm>
          <a:prstGeom prst="rect">
            <a:avLst/>
          </a:prstGeom>
          <a:ln w="0">
            <a:noFill/>
          </a:ln>
          <a:effectLst>
            <a:outerShdw blurRad="29196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54" name="Content Placeholder 2"/>
          <p:cNvSpPr/>
          <p:nvPr/>
        </p:nvSpPr>
        <p:spPr>
          <a:xfrm>
            <a:off x="5538600" y="2153520"/>
            <a:ext cx="2888640" cy="70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A selection of matching quadrupoles upstream of an undulator beamline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5" name="Rounded Rectangle 28"/>
          <p:cNvSpPr/>
          <p:nvPr/>
        </p:nvSpPr>
        <p:spPr>
          <a:xfrm>
            <a:off x="5494320" y="1482120"/>
            <a:ext cx="2959200" cy="633240"/>
          </a:xfrm>
          <a:prstGeom prst="roundRect">
            <a:avLst>
              <a:gd name="adj" fmla="val 9193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56" name="Content Placeholder 2"/>
          <p:cNvSpPr/>
          <p:nvPr/>
        </p:nvSpPr>
        <p:spPr>
          <a:xfrm>
            <a:off x="6249960" y="3055320"/>
            <a:ext cx="2074680" cy="63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Pulse intensity during the optimization progress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7" name="Content Placeholder 2"/>
          <p:cNvSpPr/>
          <p:nvPr/>
        </p:nvSpPr>
        <p:spPr>
          <a:xfrm>
            <a:off x="6249960" y="3994560"/>
            <a:ext cx="2074680" cy="633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Variation of the magnet’s strength for optimization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758" name="Straight Arrow Connector 31"/>
          <p:cNvCxnSpPr/>
          <p:nvPr/>
        </p:nvCxnSpPr>
        <p:spPr>
          <a:xfrm flipV="1">
            <a:off x="8217000" y="2724840"/>
            <a:ext cx="779760" cy="579240"/>
          </a:xfrm>
          <a:prstGeom prst="straightConnector1">
            <a:avLst/>
          </a:prstGeom>
          <a:ln w="28575">
            <a:solidFill>
              <a:srgbClr val="F39200"/>
            </a:solidFill>
            <a:round/>
            <a:tailEnd type="triangle" w="med" len="med"/>
          </a:ln>
        </p:spPr>
      </p:cxnSp>
      <p:cxnSp>
        <p:nvCxnSpPr>
          <p:cNvPr id="759" name="Straight Arrow Connector 35"/>
          <p:cNvCxnSpPr/>
          <p:nvPr/>
        </p:nvCxnSpPr>
        <p:spPr>
          <a:xfrm flipV="1">
            <a:off x="8234640" y="4219200"/>
            <a:ext cx="561600" cy="65880"/>
          </a:xfrm>
          <a:prstGeom prst="straightConnector1">
            <a:avLst/>
          </a:prstGeom>
          <a:ln w="28575">
            <a:solidFill>
              <a:srgbClr val="F39200"/>
            </a:solidFill>
            <a:round/>
            <a:tailEnd type="triangle" w="med" len="med"/>
          </a:ln>
        </p:spPr>
      </p:cxnSp>
      <p:pic>
        <p:nvPicPr>
          <p:cNvPr id="760" name="Picture 24"/>
          <p:cNvPicPr/>
          <p:nvPr/>
        </p:nvPicPr>
        <p:blipFill>
          <a:blip r:embed="rId6"/>
          <a:srcRect l="761" t="1162" b="1469"/>
          <a:stretch/>
        </p:blipFill>
        <p:spPr>
          <a:xfrm>
            <a:off x="5149800" y="1944720"/>
            <a:ext cx="5838480" cy="3806640"/>
          </a:xfrm>
          <a:prstGeom prst="rect">
            <a:avLst/>
          </a:prstGeom>
          <a:ln w="0">
            <a:noFill/>
          </a:ln>
          <a:effectLst>
            <a:outerShdw blurRad="29196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61" name="Rounded Rectangle 17"/>
          <p:cNvSpPr/>
          <p:nvPr/>
        </p:nvSpPr>
        <p:spPr>
          <a:xfrm>
            <a:off x="5149800" y="4152240"/>
            <a:ext cx="5838480" cy="1550160"/>
          </a:xfrm>
          <a:prstGeom prst="roundRect">
            <a:avLst>
              <a:gd name="adj" fmla="val 9193"/>
            </a:avLst>
          </a:prstGeom>
          <a:noFill/>
          <a:ln w="28575">
            <a:solidFill>
              <a:srgbClr val="F392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762" name="Content Placeholder 2"/>
          <p:cNvSpPr/>
          <p:nvPr/>
        </p:nvSpPr>
        <p:spPr>
          <a:xfrm>
            <a:off x="6733800" y="5220360"/>
            <a:ext cx="3366720" cy="465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Prepared standard optimization setups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3" name="Rectangle 20"/>
          <p:cNvSpPr/>
          <p:nvPr/>
        </p:nvSpPr>
        <p:spPr>
          <a:xfrm>
            <a:off x="5063040" y="979920"/>
            <a:ext cx="6950520" cy="5153760"/>
          </a:xfrm>
          <a:prstGeom prst="rect">
            <a:avLst/>
          </a:prstGeom>
          <a:solidFill>
            <a:srgbClr val="FFFFFF">
              <a:alpha val="67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457200">
              <a:lnSpc>
                <a:spcPct val="113000"/>
              </a:lnSpc>
            </a:pPr>
            <a:endParaRPr lang="en-US" sz="1400" b="0" strike="noStrike" spc="-1">
              <a:solidFill>
                <a:schemeClr val="dk1"/>
              </a:solidFill>
              <a:latin typeface="Arial"/>
            </a:endParaRPr>
          </a:p>
        </p:txBody>
      </p:sp>
      <p:pic>
        <p:nvPicPr>
          <p:cNvPr id="764" name="Picture 5"/>
          <p:cNvPicPr/>
          <p:nvPr/>
        </p:nvPicPr>
        <p:blipFill>
          <a:blip r:embed="rId7"/>
          <a:srcRect l="1015" t="1317" r="69989" b="2556"/>
          <a:stretch/>
        </p:blipFill>
        <p:spPr>
          <a:xfrm>
            <a:off x="5776920" y="1039680"/>
            <a:ext cx="3162960" cy="4850640"/>
          </a:xfrm>
          <a:prstGeom prst="rect">
            <a:avLst/>
          </a:prstGeom>
          <a:ln w="0">
            <a:noFill/>
          </a:ln>
          <a:effectLst>
            <a:outerShdw blurRad="291960" dist="13898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65" name="Picture 7"/>
          <p:cNvPicPr/>
          <p:nvPr/>
        </p:nvPicPr>
        <p:blipFill>
          <a:blip r:embed="rId8"/>
          <a:stretch/>
        </p:blipFill>
        <p:spPr>
          <a:xfrm>
            <a:off x="1103400" y="2894400"/>
            <a:ext cx="4293360" cy="3252600"/>
          </a:xfrm>
          <a:prstGeom prst="rect">
            <a:avLst/>
          </a:prstGeom>
          <a:ln w="0">
            <a:noFill/>
          </a:ln>
          <a:effectLst>
            <a:outerShdw blurRad="291960" dist="13898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66" name="Content Placeholder 2"/>
          <p:cNvSpPr/>
          <p:nvPr/>
        </p:nvSpPr>
        <p:spPr>
          <a:xfrm>
            <a:off x="3583080" y="2954160"/>
            <a:ext cx="1730880" cy="5482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lt1">
                    <a:lumMod val="95000"/>
                  </a:schemeClr>
                </a:solidFill>
                <a:latin typeface="Arial"/>
              </a:rPr>
              <a:t>Dispersion correction in the injector 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algn="r"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7" name="Content Placeholder 2"/>
          <p:cNvSpPr/>
          <p:nvPr/>
        </p:nvSpPr>
        <p:spPr>
          <a:xfrm>
            <a:off x="6612840" y="1331640"/>
            <a:ext cx="2109960" cy="799920"/>
          </a:xfrm>
          <a:prstGeom prst="rect">
            <a:avLst/>
          </a:prstGeom>
          <a:solidFill>
            <a:schemeClr val="bg1">
              <a:alpha val="78000"/>
            </a:scheme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Autofit/>
          </a:bodyPr>
          <a:lstStyle/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r>
              <a:rPr lang="en-GB" sz="1400" b="0" strike="noStrike" spc="-1">
                <a:solidFill>
                  <a:schemeClr val="dk1"/>
                </a:solidFill>
                <a:latin typeface="Arial"/>
              </a:rPr>
              <a:t>Script for dispersion measurement, carried out at each optimization step </a:t>
            </a: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  <a:p>
            <a:pPr defTabSz="914400">
              <a:lnSpc>
                <a:spcPct val="100000"/>
              </a:lnSpc>
              <a:spcBef>
                <a:spcPts val="601"/>
              </a:spcBef>
              <a:tabLst>
                <a:tab pos="0" algn="l"/>
              </a:tabLst>
            </a:pPr>
            <a:endParaRPr lang="en-US" sz="14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47339-7B4D-5091-059F-493AF3A9D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Availability in the last run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A188A6-4724-DA73-90AF-D5E5CB5DF7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5774" y="4696157"/>
            <a:ext cx="3535156" cy="174664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17x SASE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81F690-57D9-F36C-BF1F-27DD733C35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519" y="1176137"/>
            <a:ext cx="9900264" cy="344852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6DDD51-8859-32C2-B796-762E1ABC2E53}"/>
              </a:ext>
            </a:extLst>
          </p:cNvPr>
          <p:cNvSpPr txBox="1">
            <a:spLocks/>
          </p:cNvSpPr>
          <p:nvPr/>
        </p:nvSpPr>
        <p:spPr>
          <a:xfrm>
            <a:off x="4947855" y="4717240"/>
            <a:ext cx="3535156" cy="17466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9x HXRSS</a:t>
            </a:r>
            <a:br>
              <a:rPr lang="en-US" dirty="0"/>
            </a:br>
            <a:r>
              <a:rPr lang="en-US" dirty="0"/>
              <a:t>6x SASE</a:t>
            </a:r>
            <a:br>
              <a:rPr lang="en-US" dirty="0"/>
            </a:br>
            <a:r>
              <a:rPr lang="en-US" dirty="0"/>
              <a:t>1x &gt;20keV</a:t>
            </a:r>
            <a:br>
              <a:rPr lang="en-US" dirty="0"/>
            </a:br>
            <a:r>
              <a:rPr lang="en-US" dirty="0"/>
              <a:t>1x 2CPP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B957119-A590-9C8D-E569-097D0204D835}"/>
              </a:ext>
            </a:extLst>
          </p:cNvPr>
          <p:cNvSpPr txBox="1">
            <a:spLocks/>
          </p:cNvSpPr>
          <p:nvPr/>
        </p:nvSpPr>
        <p:spPr>
          <a:xfrm>
            <a:off x="8032957" y="4702327"/>
            <a:ext cx="3535156" cy="174664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4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5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15x SASE</a:t>
            </a:r>
            <a:br>
              <a:rPr lang="en-US" dirty="0"/>
            </a:br>
            <a:r>
              <a:rPr lang="en-US" dirty="0"/>
              <a:t>2x 2CPP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7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AC570-DAA3-35E8-5D14-D5D24C9C9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contributors for down time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D9ABC6-A92F-9ED1-DCE9-713F4BECB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771" y="1158875"/>
            <a:ext cx="9752458" cy="4886325"/>
          </a:xfrm>
        </p:spPr>
      </p:pic>
    </p:spTree>
    <p:extLst>
      <p:ext uri="{BB962C8B-B14F-4D97-AF65-F5344CB8AC3E}">
        <p14:creationId xmlns:p14="http://schemas.microsoft.com/office/powerpoint/2010/main" val="192924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6025512" y="6737575"/>
            <a:ext cx="473270" cy="14333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8288" indent="-268288" defTabSz="9144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</a:pPr>
            <a:endParaRPr lang="de-DE" sz="2000">
              <a:solidFill>
                <a:schemeClr val="accent3"/>
              </a:solidFill>
              <a:latin typeface="Arial" charset="0"/>
              <a:ea typeface="ＭＳ Ｐゴシック" pitchFamily="112" charset="-128"/>
            </a:endParaRP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B2B4910F-BB51-431E-9392-89B1FFB96BDE}"/>
              </a:ext>
            </a:extLst>
          </p:cNvPr>
          <p:cNvSpPr/>
          <p:nvPr/>
        </p:nvSpPr>
        <p:spPr>
          <a:xfrm>
            <a:off x="143744" y="1057892"/>
            <a:ext cx="7203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b="1" u="sng" kern="0" dirty="0">
                <a:solidFill>
                  <a:srgbClr val="000000"/>
                </a:solidFill>
                <a:latin typeface="Calibri" panose="020F0502020204030204" pitchFamily="34" charset="0"/>
              </a:rPr>
              <a:t>32 bearing failures since 2017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A06E1D6-278B-4C9A-8FD9-9A8FCAF97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645" y="307976"/>
            <a:ext cx="7461815" cy="714375"/>
          </a:xfrm>
        </p:spPr>
        <p:txBody>
          <a:bodyPr/>
          <a:lstStyle/>
          <a:p>
            <a:r>
              <a:rPr lang="de-DE" dirty="0"/>
              <a:t>Cold </a:t>
            </a:r>
            <a:r>
              <a:rPr lang="de-DE" dirty="0" err="1"/>
              <a:t>compressor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: </a:t>
            </a:r>
            <a:r>
              <a:rPr lang="de-DE" u="sng" dirty="0" err="1"/>
              <a:t>Ceramic</a:t>
            </a:r>
            <a:r>
              <a:rPr lang="de-DE" u="sng" dirty="0"/>
              <a:t> ball </a:t>
            </a:r>
            <a:r>
              <a:rPr lang="de-DE" u="sng" dirty="0" err="1"/>
              <a:t>bearings</a:t>
            </a:r>
            <a:endParaRPr lang="de-DE" sz="1600" u="sng" dirty="0"/>
          </a:p>
        </p:txBody>
      </p:sp>
      <p:sp>
        <p:nvSpPr>
          <p:cNvPr id="34" name="Inhaltsplatzhalter 2">
            <a:extLst>
              <a:ext uri="{FF2B5EF4-FFF2-40B4-BE49-F238E27FC236}">
                <a16:creationId xmlns:a16="http://schemas.microsoft.com/office/drawing/2014/main" id="{B2358682-B5F3-41CE-9432-979F7C8A6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98" y="1446949"/>
            <a:ext cx="7925340" cy="375658"/>
          </a:xfrm>
        </p:spPr>
        <p:txBody>
          <a:bodyPr/>
          <a:lstStyle/>
          <a:p>
            <a:pPr marL="285750" indent="-285750"/>
            <a:r>
              <a:rPr lang="en-US" sz="1800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Approach to solving the problem</a:t>
            </a:r>
          </a:p>
          <a:p>
            <a:pPr lvl="1"/>
            <a:r>
              <a:rPr lang="en-US" sz="1800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Design upgrades</a:t>
            </a:r>
          </a:p>
          <a:p>
            <a:pPr lvl="2"/>
            <a:r>
              <a:rPr lang="en-US" sz="1800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Different concepts for equal distribution of forces on bearings</a:t>
            </a:r>
          </a:p>
          <a:p>
            <a:pPr lvl="2"/>
            <a:r>
              <a:rPr lang="en-US" sz="1800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Bearing materials, types and sizes</a:t>
            </a:r>
          </a:p>
          <a:p>
            <a:pPr lvl="2"/>
            <a:r>
              <a:rPr lang="en-US" sz="1800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Cooling concepts, …</a:t>
            </a:r>
          </a:p>
        </p:txBody>
      </p:sp>
      <p:sp>
        <p:nvSpPr>
          <p:cNvPr id="35" name="Inhaltsplatzhalter 2">
            <a:extLst>
              <a:ext uri="{FF2B5EF4-FFF2-40B4-BE49-F238E27FC236}">
                <a16:creationId xmlns:a16="http://schemas.microsoft.com/office/drawing/2014/main" id="{CD04CB88-2D40-41F3-B488-C3ECB51D01E4}"/>
              </a:ext>
            </a:extLst>
          </p:cNvPr>
          <p:cNvSpPr txBox="1">
            <a:spLocks/>
          </p:cNvSpPr>
          <p:nvPr/>
        </p:nvSpPr>
        <p:spPr>
          <a:xfrm>
            <a:off x="713235" y="3018212"/>
            <a:ext cx="7128048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Different assembly methods</a:t>
            </a:r>
          </a:p>
        </p:txBody>
      </p:sp>
      <p:sp>
        <p:nvSpPr>
          <p:cNvPr id="36" name="Inhaltsplatzhalter 2">
            <a:extLst>
              <a:ext uri="{FF2B5EF4-FFF2-40B4-BE49-F238E27FC236}">
                <a16:creationId xmlns:a16="http://schemas.microsoft.com/office/drawing/2014/main" id="{1CD54E54-D1C0-469A-9805-88CB355C05FC}"/>
              </a:ext>
            </a:extLst>
          </p:cNvPr>
          <p:cNvSpPr txBox="1">
            <a:spLocks/>
          </p:cNvSpPr>
          <p:nvPr/>
        </p:nvSpPr>
        <p:spPr>
          <a:xfrm>
            <a:off x="713235" y="3354795"/>
            <a:ext cx="7128048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Establishment of quality management</a:t>
            </a:r>
          </a:p>
        </p:txBody>
      </p:sp>
      <p:sp>
        <p:nvSpPr>
          <p:cNvPr id="37" name="Inhaltsplatzhalter 2">
            <a:extLst>
              <a:ext uri="{FF2B5EF4-FFF2-40B4-BE49-F238E27FC236}">
                <a16:creationId xmlns:a16="http://schemas.microsoft.com/office/drawing/2014/main" id="{66F4C524-AAA1-4E3E-BE6E-F5227858C480}"/>
              </a:ext>
            </a:extLst>
          </p:cNvPr>
          <p:cNvSpPr txBox="1">
            <a:spLocks/>
          </p:cNvSpPr>
          <p:nvPr/>
        </p:nvSpPr>
        <p:spPr>
          <a:xfrm>
            <a:off x="713235" y="3696300"/>
            <a:ext cx="7128048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Change of manufacturer company</a:t>
            </a:r>
          </a:p>
        </p:txBody>
      </p:sp>
      <p:sp>
        <p:nvSpPr>
          <p:cNvPr id="38" name="Inhaltsplatzhalter 2">
            <a:extLst>
              <a:ext uri="{FF2B5EF4-FFF2-40B4-BE49-F238E27FC236}">
                <a16:creationId xmlns:a16="http://schemas.microsoft.com/office/drawing/2014/main" id="{58EF347A-9A38-4B96-A3EE-0723145B0F93}"/>
              </a:ext>
            </a:extLst>
          </p:cNvPr>
          <p:cNvSpPr txBox="1">
            <a:spLocks/>
          </p:cNvSpPr>
          <p:nvPr/>
        </p:nvSpPr>
        <p:spPr>
          <a:xfrm>
            <a:off x="713235" y="4045618"/>
            <a:ext cx="7128048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Tests on warm test stands</a:t>
            </a:r>
          </a:p>
        </p:txBody>
      </p:sp>
      <p:sp>
        <p:nvSpPr>
          <p:cNvPr id="39" name="Inhaltsplatzhalter 2">
            <a:extLst>
              <a:ext uri="{FF2B5EF4-FFF2-40B4-BE49-F238E27FC236}">
                <a16:creationId xmlns:a16="http://schemas.microsoft.com/office/drawing/2014/main" id="{3EAE597B-D34D-44F3-9256-82545738487E}"/>
              </a:ext>
            </a:extLst>
          </p:cNvPr>
          <p:cNvSpPr txBox="1">
            <a:spLocks/>
          </p:cNvSpPr>
          <p:nvPr/>
        </p:nvSpPr>
        <p:spPr>
          <a:xfrm>
            <a:off x="713235" y="4393557"/>
            <a:ext cx="7128048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Tests on cold test stands</a:t>
            </a:r>
          </a:p>
        </p:txBody>
      </p:sp>
      <p:sp>
        <p:nvSpPr>
          <p:cNvPr id="40" name="Inhaltsplatzhalter 2">
            <a:extLst>
              <a:ext uri="{FF2B5EF4-FFF2-40B4-BE49-F238E27FC236}">
                <a16:creationId xmlns:a16="http://schemas.microsoft.com/office/drawing/2014/main" id="{55EE29A9-16E5-4B9E-9126-187C32F2A9AF}"/>
              </a:ext>
            </a:extLst>
          </p:cNvPr>
          <p:cNvSpPr txBox="1">
            <a:spLocks/>
          </p:cNvSpPr>
          <p:nvPr/>
        </p:nvSpPr>
        <p:spPr>
          <a:xfrm>
            <a:off x="713235" y="4734769"/>
            <a:ext cx="7128048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AMB motors (active magnetic bearing)</a:t>
            </a:r>
          </a:p>
        </p:txBody>
      </p:sp>
      <p:sp>
        <p:nvSpPr>
          <p:cNvPr id="41" name="Inhaltsplatzhalter 2">
            <a:extLst>
              <a:ext uri="{FF2B5EF4-FFF2-40B4-BE49-F238E27FC236}">
                <a16:creationId xmlns:a16="http://schemas.microsoft.com/office/drawing/2014/main" id="{C211CEFD-D22E-470B-8396-3F5646D61294}"/>
              </a:ext>
            </a:extLst>
          </p:cNvPr>
          <p:cNvSpPr txBox="1">
            <a:spLocks/>
          </p:cNvSpPr>
          <p:nvPr/>
        </p:nvSpPr>
        <p:spPr>
          <a:xfrm>
            <a:off x="713235" y="5057410"/>
            <a:ext cx="7128048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Preventive maintenance (4000 hrs.)</a:t>
            </a:r>
          </a:p>
        </p:txBody>
      </p:sp>
      <p:sp>
        <p:nvSpPr>
          <p:cNvPr id="42" name="Rectangle 6">
            <a:extLst>
              <a:ext uri="{FF2B5EF4-FFF2-40B4-BE49-F238E27FC236}">
                <a16:creationId xmlns:a16="http://schemas.microsoft.com/office/drawing/2014/main" id="{9C2E1B4E-555E-4B20-9B77-304A7452B7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065" y="1425253"/>
            <a:ext cx="40657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 fontAlgn="auto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</a:rPr>
              <a:t>- Improvement but no solution</a:t>
            </a:r>
          </a:p>
        </p:txBody>
      </p:sp>
      <p:sp>
        <p:nvSpPr>
          <p:cNvPr id="43" name="Rectangle 6">
            <a:extLst>
              <a:ext uri="{FF2B5EF4-FFF2-40B4-BE49-F238E27FC236}">
                <a16:creationId xmlns:a16="http://schemas.microsoft.com/office/drawing/2014/main" id="{8D33A3D8-C270-49FF-BC1E-76FEA8705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4065" y="2992423"/>
            <a:ext cx="40657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 fontAlgn="auto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</a:rPr>
              <a:t>- No improvement</a:t>
            </a:r>
          </a:p>
        </p:txBody>
      </p:sp>
      <p:sp>
        <p:nvSpPr>
          <p:cNvPr id="44" name="Rectangle 6">
            <a:extLst>
              <a:ext uri="{FF2B5EF4-FFF2-40B4-BE49-F238E27FC236}">
                <a16:creationId xmlns:a16="http://schemas.microsoft.com/office/drawing/2014/main" id="{316C66E6-9C57-4C15-A03F-C5CAC8DBC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2373" y="3355384"/>
            <a:ext cx="40657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 fontAlgn="auto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</a:rPr>
              <a:t>- No improvement</a:t>
            </a:r>
          </a:p>
        </p:txBody>
      </p:sp>
      <p:sp>
        <p:nvSpPr>
          <p:cNvPr id="45" name="Rectangle 6">
            <a:extLst>
              <a:ext uri="{FF2B5EF4-FFF2-40B4-BE49-F238E27FC236}">
                <a16:creationId xmlns:a16="http://schemas.microsoft.com/office/drawing/2014/main" id="{DBD41208-F7F5-4FE8-B772-C332760043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1809" y="3693938"/>
            <a:ext cx="43194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 fontAlgn="auto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</a:rPr>
              <a:t>- Not realistic (time for prototype development)</a:t>
            </a:r>
          </a:p>
        </p:txBody>
      </p:sp>
      <p:sp>
        <p:nvSpPr>
          <p:cNvPr id="46" name="Rectangle 6">
            <a:extLst>
              <a:ext uri="{FF2B5EF4-FFF2-40B4-BE49-F238E27FC236}">
                <a16:creationId xmlns:a16="http://schemas.microsoft.com/office/drawing/2014/main" id="{66F7DD29-2702-42A7-96B2-03205E358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430" y="4041256"/>
            <a:ext cx="548863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 fontAlgn="auto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</a:rPr>
              <a:t>- Results not comparable (motors failed “different”)</a:t>
            </a:r>
          </a:p>
        </p:txBody>
      </p:sp>
      <p:sp>
        <p:nvSpPr>
          <p:cNvPr id="47" name="Rectangle 6">
            <a:extLst>
              <a:ext uri="{FF2B5EF4-FFF2-40B4-BE49-F238E27FC236}">
                <a16:creationId xmlns:a16="http://schemas.microsoft.com/office/drawing/2014/main" id="{2B1D18F9-F104-43E0-B58F-97285B83B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4302" y="4393557"/>
            <a:ext cx="597085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 fontAlgn="auto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</a:rPr>
              <a:t>- Not realistic ( &gt; 3 Mio. EUR invest &amp; &gt; 2 years construction time)</a:t>
            </a:r>
          </a:p>
        </p:txBody>
      </p:sp>
      <p:sp>
        <p:nvSpPr>
          <p:cNvPr id="48" name="Rectangle 6">
            <a:extLst>
              <a:ext uri="{FF2B5EF4-FFF2-40B4-BE49-F238E27FC236}">
                <a16:creationId xmlns:a16="http://schemas.microsoft.com/office/drawing/2014/main" id="{5E364A97-019C-4071-A485-473B79801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1289" y="4734975"/>
            <a:ext cx="485340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 fontAlgn="auto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</a:rPr>
              <a:t>- Not available, in development … for years (at Linde)</a:t>
            </a:r>
          </a:p>
        </p:txBody>
      </p:sp>
      <p:sp>
        <p:nvSpPr>
          <p:cNvPr id="49" name="Rectangle 6">
            <a:extLst>
              <a:ext uri="{FF2B5EF4-FFF2-40B4-BE49-F238E27FC236}">
                <a16:creationId xmlns:a16="http://schemas.microsoft.com/office/drawing/2014/main" id="{ECADA423-19AE-4AC7-8D1B-ED0D2EE448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8628" y="5046147"/>
            <a:ext cx="40657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 fontAlgn="auto">
              <a:spcBef>
                <a:spcPct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1600" b="1" kern="0" dirty="0">
                <a:solidFill>
                  <a:srgbClr val="FF0000"/>
                </a:solidFill>
                <a:latin typeface="Calibri" panose="020F0502020204030204" pitchFamily="34" charset="0"/>
              </a:rPr>
              <a:t>- nevertheless 9 bearing failures, no solution</a:t>
            </a:r>
          </a:p>
        </p:txBody>
      </p:sp>
      <p:sp>
        <p:nvSpPr>
          <p:cNvPr id="50" name="Inhaltsplatzhalter 2">
            <a:extLst>
              <a:ext uri="{FF2B5EF4-FFF2-40B4-BE49-F238E27FC236}">
                <a16:creationId xmlns:a16="http://schemas.microsoft.com/office/drawing/2014/main" id="{60B50D01-F922-4484-8AF0-3A74AA7CA844}"/>
              </a:ext>
            </a:extLst>
          </p:cNvPr>
          <p:cNvSpPr txBox="1">
            <a:spLocks/>
          </p:cNvSpPr>
          <p:nvPr/>
        </p:nvSpPr>
        <p:spPr>
          <a:xfrm>
            <a:off x="713235" y="5433575"/>
            <a:ext cx="9509288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Conclusion</a:t>
            </a:r>
          </a:p>
          <a:p>
            <a:pPr marL="642937" lvl="1" indent="-285750"/>
            <a:r>
              <a:rPr lang="en-US" b="1" kern="0" dirty="0">
                <a:latin typeface="Calibri" panose="020F0502020204030204" pitchFamily="34" charset="0"/>
              </a:rPr>
              <a:t>Design upgrades, different procedures and maintenance concepts did not solve the problem</a:t>
            </a:r>
          </a:p>
          <a:p>
            <a:pPr marL="642937" lvl="1" indent="-285750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AMB motor is needed (established technology)</a:t>
            </a:r>
          </a:p>
          <a:p>
            <a:pPr marL="357187" lvl="1" indent="0">
              <a:buNone/>
            </a:pPr>
            <a:endParaRPr lang="en-US" b="1" kern="0" dirty="0">
              <a:latin typeface="Calibri" panose="020F0502020204030204" pitchFamily="34" charset="0"/>
            </a:endParaRPr>
          </a:p>
          <a:p>
            <a:pPr marL="642937" lvl="1" indent="-285750"/>
            <a:endParaRPr lang="en-US" b="1" kern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9D67598E-08AB-4F4D-9252-B0F98D1A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5104" y="1305375"/>
            <a:ext cx="2854838" cy="2285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064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6025512" y="6737575"/>
            <a:ext cx="473270" cy="14333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8288" indent="-268288" defTabSz="9144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</a:pPr>
            <a:endParaRPr lang="de-DE" sz="2000">
              <a:solidFill>
                <a:schemeClr val="accent3"/>
              </a:solidFill>
              <a:latin typeface="Arial" charset="0"/>
              <a:ea typeface="ＭＳ Ｐゴシック" pitchFamily="112" charset="-128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6AF30F-D6EF-44AA-B0CD-6FC967EB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645" y="307976"/>
            <a:ext cx="7461815" cy="714375"/>
          </a:xfrm>
        </p:spPr>
        <p:txBody>
          <a:bodyPr/>
          <a:lstStyle/>
          <a:p>
            <a:r>
              <a:rPr lang="de-DE" dirty="0"/>
              <a:t>Cold </a:t>
            </a:r>
            <a:r>
              <a:rPr lang="de-DE" dirty="0" err="1"/>
              <a:t>compressor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: </a:t>
            </a:r>
            <a:r>
              <a:rPr lang="de-DE" u="sng" dirty="0"/>
              <a:t>AMB </a:t>
            </a:r>
            <a:r>
              <a:rPr lang="de-DE" u="sng" dirty="0" err="1"/>
              <a:t>bearings</a:t>
            </a:r>
            <a:endParaRPr lang="de-DE" sz="1600" u="sng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720D927-B590-4A33-9FDF-0FB8254F7E10}"/>
              </a:ext>
            </a:extLst>
          </p:cNvPr>
          <p:cNvSpPr/>
          <p:nvPr/>
        </p:nvSpPr>
        <p:spPr>
          <a:xfrm>
            <a:off x="713235" y="1057892"/>
            <a:ext cx="7203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lang="en-US" b="1" u="sng" dirty="0">
                <a:latin typeface="Calibri"/>
              </a:rPr>
              <a:t>Conversion from ceramic ball bearings to active magnetic bearings (AMB):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4498D4-E6EA-4348-A71D-C4A7B3A9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598" y="1446949"/>
            <a:ext cx="8666034" cy="375658"/>
          </a:xfrm>
        </p:spPr>
        <p:txBody>
          <a:bodyPr/>
          <a:lstStyle/>
          <a:p>
            <a:pPr marL="285750" indent="-285750"/>
            <a:r>
              <a:rPr lang="en-US" sz="1800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LKT AMB motor (prototype) in operation since </a:t>
            </a:r>
            <a:r>
              <a:rPr lang="en-US" sz="1800" b="1" kern="0" dirty="0">
                <a:latin typeface="Calibri" panose="020F0502020204030204" pitchFamily="34" charset="0"/>
              </a:rPr>
              <a:t>Dez. 2022 without serious problems</a:t>
            </a:r>
            <a:endParaRPr lang="en-US" sz="1800" b="1" kern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5E51625-449F-44B6-AD2C-FC9786AAB3C2}"/>
              </a:ext>
            </a:extLst>
          </p:cNvPr>
          <p:cNvCxnSpPr/>
          <p:nvPr/>
        </p:nvCxnSpPr>
        <p:spPr>
          <a:xfrm>
            <a:off x="496667" y="3226291"/>
            <a:ext cx="35292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9450C023-5ED5-4A23-87B2-B42DE0CB8C33}"/>
              </a:ext>
            </a:extLst>
          </p:cNvPr>
          <p:cNvSpPr txBox="1">
            <a:spLocks/>
          </p:cNvSpPr>
          <p:nvPr/>
        </p:nvSpPr>
        <p:spPr>
          <a:xfrm>
            <a:off x="713235" y="1811717"/>
            <a:ext cx="8666034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All four CC stages have been exchanged by LKT AMB motors (still prototypes) and successfully commissioned in June/July 2024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3663F9E-2BD2-44C1-918A-FFDF3BDB4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75296" y="3638308"/>
            <a:ext cx="4373702" cy="1968166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29B767E-C6F6-4F6F-AD6C-70B9B1BB1B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413536" y="3253021"/>
            <a:ext cx="4021768" cy="1809796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49BF081-E314-4D50-B9CF-1E210C9B6A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153188" y="2220052"/>
            <a:ext cx="4893663" cy="2202148"/>
          </a:xfrm>
          <a:prstGeom prst="rect">
            <a:avLst/>
          </a:prstGeom>
        </p:spPr>
      </p:pic>
      <p:sp>
        <p:nvSpPr>
          <p:cNvPr id="19" name="Inhaltsplatzhalter 2">
            <a:extLst>
              <a:ext uri="{FF2B5EF4-FFF2-40B4-BE49-F238E27FC236}">
                <a16:creationId xmlns:a16="http://schemas.microsoft.com/office/drawing/2014/main" id="{5657C153-706D-45CC-85DA-4BFB24AD6405}"/>
              </a:ext>
            </a:extLst>
          </p:cNvPr>
          <p:cNvSpPr txBox="1">
            <a:spLocks/>
          </p:cNvSpPr>
          <p:nvPr/>
        </p:nvSpPr>
        <p:spPr>
          <a:xfrm>
            <a:off x="663284" y="2511803"/>
            <a:ext cx="4564829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42937" lvl="1" indent="-285750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Operating conditions essentially remained the same</a:t>
            </a:r>
          </a:p>
          <a:p>
            <a:pPr marL="642937" lvl="1" indent="-285750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Slight modifications on our automation software were necessary</a:t>
            </a:r>
          </a:p>
          <a:p>
            <a:pPr marL="642937" lvl="1" indent="-285750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All four stages are running without problems in steady state mode, but…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AF81071C-C5F1-4DBF-86DA-0996D86F8C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7407" y="4515571"/>
            <a:ext cx="1950550" cy="1790959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42A7C66B-9ED2-467C-8929-4D3ECCE8D3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73725" y="5680609"/>
            <a:ext cx="467464" cy="37926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312230A-E95E-4C92-85EB-D3966F95B00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92200" y="4757823"/>
            <a:ext cx="651160" cy="5283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46FCAAB-C641-4FAE-8311-A466FD95AE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82714" y="5021973"/>
            <a:ext cx="651161" cy="52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85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35FB37-43C8-5977-1463-AB4DC8A88248}"/>
              </a:ext>
            </a:extLst>
          </p:cNvPr>
          <p:cNvSpPr/>
          <p:nvPr/>
        </p:nvSpPr>
        <p:spPr>
          <a:xfrm>
            <a:off x="303099" y="5133570"/>
            <a:ext cx="10429069" cy="1299887"/>
          </a:xfrm>
          <a:prstGeom prst="rect">
            <a:avLst/>
          </a:prstGeom>
          <a:solidFill>
            <a:srgbClr val="FFFC00"/>
          </a:solidFill>
        </p:spPr>
        <p:txBody>
          <a:bodyPr rtlCol="0" anchor="ctr">
            <a:noAutofit/>
          </a:bodyPr>
          <a:lstStyle/>
          <a:p>
            <a:pPr algn="ctr">
              <a:lnSpc>
                <a:spcPct val="113000"/>
              </a:lnSpc>
            </a:pPr>
            <a:endParaRPr lang="en-US" sz="1400" dirty="0" err="1"/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E724EB3F-C1E0-4426-B088-5201D66022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121100" y="1810998"/>
            <a:ext cx="4822785" cy="271281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6025512" y="6737575"/>
            <a:ext cx="473270" cy="143335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68288" indent="-268288" defTabSz="91440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itchFamily="2" charset="2"/>
              <a:buChar char="n"/>
            </a:pPr>
            <a:endParaRPr lang="de-DE" sz="2000">
              <a:solidFill>
                <a:schemeClr val="accent3"/>
              </a:solidFill>
              <a:latin typeface="Arial" charset="0"/>
              <a:ea typeface="ＭＳ Ｐゴシック" pitchFamily="112" charset="-128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6AF30F-D6EF-44AA-B0CD-6FC967EB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1645" y="307976"/>
            <a:ext cx="7461815" cy="714375"/>
          </a:xfrm>
        </p:spPr>
        <p:txBody>
          <a:bodyPr/>
          <a:lstStyle/>
          <a:p>
            <a:r>
              <a:rPr lang="de-DE" dirty="0"/>
              <a:t>Cold </a:t>
            </a:r>
            <a:r>
              <a:rPr lang="de-DE" dirty="0" err="1"/>
              <a:t>compressor</a:t>
            </a:r>
            <a:r>
              <a:rPr lang="de-DE" dirty="0"/>
              <a:t> </a:t>
            </a:r>
            <a:r>
              <a:rPr lang="de-DE" dirty="0" err="1"/>
              <a:t>operation</a:t>
            </a:r>
            <a:r>
              <a:rPr lang="de-DE" dirty="0"/>
              <a:t>: </a:t>
            </a:r>
            <a:r>
              <a:rPr lang="de-DE" u="sng" dirty="0"/>
              <a:t>AMB </a:t>
            </a:r>
            <a:r>
              <a:rPr lang="de-DE" u="sng" dirty="0" err="1"/>
              <a:t>bearings</a:t>
            </a:r>
            <a:endParaRPr lang="de-DE" sz="1600" u="sng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720D927-B590-4A33-9FDF-0FB8254F7E10}"/>
              </a:ext>
            </a:extLst>
          </p:cNvPr>
          <p:cNvSpPr/>
          <p:nvPr/>
        </p:nvSpPr>
        <p:spPr>
          <a:xfrm>
            <a:off x="713235" y="1057892"/>
            <a:ext cx="7203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lang="en-US" b="1" u="sng" dirty="0">
                <a:latin typeface="Calibri"/>
              </a:rPr>
              <a:t>Remaining problems with new magnetic bearings (AMB):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524498D4-E6EA-4348-A71D-C4A7B3A9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740" y="1446949"/>
            <a:ext cx="8641970" cy="375658"/>
          </a:xfrm>
        </p:spPr>
        <p:txBody>
          <a:bodyPr/>
          <a:lstStyle/>
          <a:p>
            <a:pPr marL="285750" indent="-285750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At least stage 1 - and most likely also stage 2 - shows problems during stopping procedure</a:t>
            </a:r>
          </a:p>
          <a:p>
            <a:pPr marL="642937" lvl="1" indent="-285750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Compressor wheel has contact to wheel cover (which may cause serious damage)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05E51625-449F-44B6-AD2C-FC9786AAB3C2}"/>
              </a:ext>
            </a:extLst>
          </p:cNvPr>
          <p:cNvCxnSpPr>
            <a:cxnSpLocks/>
          </p:cNvCxnSpPr>
          <p:nvPr/>
        </p:nvCxnSpPr>
        <p:spPr>
          <a:xfrm>
            <a:off x="9095235" y="2263765"/>
            <a:ext cx="530028" cy="3190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">
            <a:extLst>
              <a:ext uri="{FF2B5EF4-FFF2-40B4-BE49-F238E27FC236}">
                <a16:creationId xmlns:a16="http://schemas.microsoft.com/office/drawing/2014/main" id="{45587927-5CA1-F0A6-9018-5F0EEC357229}"/>
              </a:ext>
            </a:extLst>
          </p:cNvPr>
          <p:cNvSpPr/>
          <p:nvPr/>
        </p:nvSpPr>
        <p:spPr>
          <a:xfrm>
            <a:off x="593489" y="2614545"/>
            <a:ext cx="72034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SzPct val="80000"/>
            </a:pPr>
            <a:r>
              <a:rPr lang="en-US" b="1" u="sng" dirty="0">
                <a:latin typeface="Calibri"/>
              </a:rPr>
              <a:t>Next steps – problem solving: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629110D-B748-BF56-8382-F16E652600B2}"/>
              </a:ext>
            </a:extLst>
          </p:cNvPr>
          <p:cNvSpPr txBox="1">
            <a:spLocks/>
          </p:cNvSpPr>
          <p:nvPr/>
        </p:nvSpPr>
        <p:spPr>
          <a:xfrm>
            <a:off x="598852" y="3003602"/>
            <a:ext cx="9748876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 kern="0">
                <a:solidFill>
                  <a:srgbClr val="000000"/>
                </a:solidFill>
                <a:latin typeface="Calibri" panose="020F0502020204030204" pitchFamily="34" charset="0"/>
              </a:rPr>
              <a:t>All motors will be disassembled and surveyed in October 2024</a:t>
            </a:r>
          </a:p>
          <a:p>
            <a:pPr marL="285750" indent="-285750"/>
            <a:r>
              <a:rPr lang="en-US" b="1" kern="0">
                <a:solidFill>
                  <a:srgbClr val="000000"/>
                </a:solidFill>
                <a:latin typeface="Calibri" panose="020F0502020204030204" pitchFamily="34" charset="0"/>
              </a:rPr>
              <a:t>Clearance will be measured thoroughly</a:t>
            </a:r>
          </a:p>
          <a:p>
            <a:pPr marL="642937" lvl="1" indent="-285750"/>
            <a:r>
              <a:rPr lang="en-US" b="1" kern="0">
                <a:solidFill>
                  <a:srgbClr val="000000"/>
                </a:solidFill>
                <a:latin typeface="Calibri" panose="020F0502020204030204" pitchFamily="34" charset="0"/>
              </a:rPr>
              <a:t>Clearance will be corrected in December 2024 if required</a:t>
            </a:r>
          </a:p>
          <a:p>
            <a:pPr marL="285750" indent="-285750"/>
            <a:r>
              <a:rPr lang="en-US" b="1" kern="0">
                <a:solidFill>
                  <a:srgbClr val="000000"/>
                </a:solidFill>
                <a:latin typeface="Calibri" panose="020F0502020204030204" pitchFamily="34" charset="0"/>
              </a:rPr>
              <a:t>Magnet control software for rotor (especially for low frequencies) will be checked and adapted/corrected if required in October 2024  </a:t>
            </a:r>
            <a:endParaRPr lang="en-US" b="1" kern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70EC13B-6732-3511-3BD8-208528AA557B}"/>
              </a:ext>
            </a:extLst>
          </p:cNvPr>
          <p:cNvSpPr txBox="1">
            <a:spLocks/>
          </p:cNvSpPr>
          <p:nvPr/>
        </p:nvSpPr>
        <p:spPr>
          <a:xfrm>
            <a:off x="566198" y="5133570"/>
            <a:ext cx="10165970" cy="375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357188" indent="-357188" algn="l" defTabSz="914400" rtl="0" eaLnBrk="1" latinLnBrk="0" hangingPunct="1">
              <a:lnSpc>
                <a:spcPct val="114000"/>
              </a:lnSpc>
              <a:spcBef>
                <a:spcPts val="1800"/>
              </a:spcBef>
              <a:buClr>
                <a:schemeClr val="bg2"/>
              </a:buClr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4375" indent="-3571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Clr>
                <a:schemeClr val="accent2"/>
              </a:buClr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63" indent="-26828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62050" indent="-173038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7788" indent="-180975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AMP motors are running stable and do not show any problems in steady state mode</a:t>
            </a:r>
          </a:p>
          <a:p>
            <a:pPr marL="285750" indent="-285750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Problems during stopping procedure (incl. emergency stops) need to be solved to avoid serious damage</a:t>
            </a:r>
          </a:p>
          <a:p>
            <a:pPr marL="642937" lvl="1" indent="-285750"/>
            <a:r>
              <a:rPr lang="en-US" b="1" kern="0" dirty="0">
                <a:solidFill>
                  <a:srgbClr val="000000"/>
                </a:solidFill>
                <a:latin typeface="Calibri" panose="020F0502020204030204" pitchFamily="34" charset="0"/>
              </a:rPr>
              <a:t>Problem solving starts in October 2024 and will be finished latest in December 2024 </a:t>
            </a:r>
          </a:p>
        </p:txBody>
      </p:sp>
    </p:spTree>
    <p:extLst>
      <p:ext uri="{BB962C8B-B14F-4D97-AF65-F5344CB8AC3E}">
        <p14:creationId xmlns:p14="http://schemas.microsoft.com/office/powerpoint/2010/main" val="3193991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DF32D-73B3-6A13-82EC-ECF74D967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2024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20BD8-B546-2208-C761-4C9F4DB76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Delivery</a:t>
            </a:r>
          </a:p>
          <a:p>
            <a:pPr lvl="1"/>
            <a:r>
              <a:rPr lang="en-US" sz="1800" dirty="0"/>
              <a:t>11x 14 GeV</a:t>
            </a:r>
          </a:p>
          <a:p>
            <a:pPr lvl="1"/>
            <a:r>
              <a:rPr lang="en-US" sz="1800" dirty="0"/>
              <a:t>13x 16.1/16.3 GeV</a:t>
            </a:r>
          </a:p>
          <a:p>
            <a:pPr lvl="1"/>
            <a:r>
              <a:rPr lang="en-US" sz="1800" dirty="0"/>
              <a:t>4x 11.5 GeV</a:t>
            </a:r>
          </a:p>
          <a:p>
            <a:pPr lvl="1"/>
            <a:r>
              <a:rPr lang="en-US" sz="1800" dirty="0"/>
              <a:t>1x 10.5 GeV</a:t>
            </a:r>
          </a:p>
          <a:p>
            <a:r>
              <a:rPr lang="en-US" sz="1800" dirty="0"/>
              <a:t>Setup &amp; Exp. Tunning</a:t>
            </a:r>
          </a:p>
          <a:p>
            <a:pPr lvl="1"/>
            <a:r>
              <a:rPr lang="en-US" sz="1800" dirty="0"/>
              <a:t>6 Weeks</a:t>
            </a:r>
          </a:p>
          <a:p>
            <a:r>
              <a:rPr lang="en-US" sz="1800" dirty="0"/>
              <a:t>Facility Development</a:t>
            </a:r>
          </a:p>
          <a:p>
            <a:pPr lvl="1"/>
            <a:r>
              <a:rPr lang="en-US" sz="1800" dirty="0"/>
              <a:t>6 Weeks</a:t>
            </a:r>
          </a:p>
          <a:p>
            <a:pPr lvl="1"/>
            <a:endParaRPr lang="en-US" sz="1800" dirty="0"/>
          </a:p>
          <a:p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CF9A65-3444-A7A9-8FA1-3F4B37299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426" y="793806"/>
            <a:ext cx="7772400" cy="545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530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theme/theme1.xml><?xml version="1.0" encoding="utf-8"?>
<a:theme xmlns:a="http://schemas.openxmlformats.org/drawingml/2006/main" name="template-european-xfel-DESY-new">
  <a:themeElements>
    <a:clrScheme name="Benutzerdefiniert 59">
      <a:dk1>
        <a:srgbClr val="000000"/>
      </a:dk1>
      <a:lt1>
        <a:sysClr val="window" lastClr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</a:spPr>
      <a:bodyPr rtlCol="0" anchor="ctr">
        <a:noAutofit/>
      </a:bodyPr>
      <a:lstStyle>
        <a:defPPr algn="ctr">
          <a:lnSpc>
            <a:spcPct val="113000"/>
          </a:lnSpc>
          <a:defRPr sz="1400" dirty="0" err="1" smtClean="0"/>
        </a:defPPr>
      </a:lst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noAutofit/>
      </a:bodyPr>
      <a:lstStyle>
        <a:defPPr marL="269875" indent="-269875">
          <a:lnSpc>
            <a:spcPct val="112000"/>
          </a:lnSpc>
          <a:buBlip>
            <a:blip xmlns:r="http://schemas.openxmlformats.org/officeDocument/2006/relationships" r:embed="rId1"/>
          </a:buBlip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XFEL_PowerPoint_16x9.potx" id="{5D9E4C7F-CF90-47AA-9B5A-D1B8A1F64B49}" vid="{107EC11D-EED3-47DC-89A2-C8C245B9F565}"/>
    </a:ext>
  </a:extLst>
</a:theme>
</file>

<file path=ppt/theme/theme2.xml><?xml version="1.0" encoding="utf-8"?>
<a:theme xmlns:a="http://schemas.openxmlformats.org/drawingml/2006/main" name="Office">
  <a:themeElements>
    <a:clrScheme name="Benutzerdefiniert 59">
      <a:dk1>
        <a:srgbClr val="000000"/>
      </a:dk1>
      <a:lt1>
        <a:sysClr val="window" lastClr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Benutzerdefiniert 59">
      <a:dk1>
        <a:srgbClr val="000000"/>
      </a:dk1>
      <a:lt1>
        <a:sysClr val="window" lastClr="FFFFFF"/>
      </a:lt1>
      <a:dk2>
        <a:srgbClr val="B2B2B2"/>
      </a:dk2>
      <a:lt2>
        <a:srgbClr val="F39200"/>
      </a:lt2>
      <a:accent1>
        <a:srgbClr val="0D1546"/>
      </a:accent1>
      <a:accent2>
        <a:srgbClr val="559DBB"/>
      </a:accent2>
      <a:accent3>
        <a:srgbClr val="81B0C8"/>
      </a:accent3>
      <a:accent4>
        <a:srgbClr val="A4C3D6"/>
      </a:accent4>
      <a:accent5>
        <a:srgbClr val="C5D6E4"/>
      </a:accent5>
      <a:accent6>
        <a:srgbClr val="E3EBF2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template-european-xfel-DESY-new</Template>
  <TotalTime>53881</TotalTime>
  <Words>1847</Words>
  <Application>Microsoft Macintosh PowerPoint</Application>
  <PresentationFormat>Widescreen</PresentationFormat>
  <Paragraphs>315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Arial</vt:lpstr>
      <vt:lpstr>Calibri</vt:lpstr>
      <vt:lpstr>Helvetica</vt:lpstr>
      <vt:lpstr>Wingdings</vt:lpstr>
      <vt:lpstr>template-european-xfel-DESY-new</vt:lpstr>
      <vt:lpstr>Machine Status</vt:lpstr>
      <vt:lpstr>European XFEL </vt:lpstr>
      <vt:lpstr>Table of Content</vt:lpstr>
      <vt:lpstr>Availability in the last run </vt:lpstr>
      <vt:lpstr>Major contributors for down time</vt:lpstr>
      <vt:lpstr>Cold compressor operation: Ceramic ball bearings</vt:lpstr>
      <vt:lpstr>Cold compressor operation: AMB bearings</vt:lpstr>
      <vt:lpstr>Cold compressor operation: AMB bearings</vt:lpstr>
      <vt:lpstr>Schedule 2024</vt:lpstr>
      <vt:lpstr>Schedule 2025</vt:lpstr>
      <vt:lpstr>Cathode Laser System</vt:lpstr>
      <vt:lpstr>Cathode Laser System</vt:lpstr>
      <vt:lpstr>APPLE-X undulators re-installed at SASE3 (Variable Polarization)</vt:lpstr>
      <vt:lpstr>APPLE-X undulators re-installed at SASE3 (Variable Polarization)</vt:lpstr>
      <vt:lpstr>High Repetition Rate HXRSS</vt:lpstr>
      <vt:lpstr>Cavity Based XFEL at EuXFEL (XFELO)</vt:lpstr>
      <vt:lpstr>Atto-Second Pulse Generation utilizing Self-Chirping Method</vt:lpstr>
      <vt:lpstr>Atto-Second Pulse Generation utilizing Self-Chirping Method</vt:lpstr>
      <vt:lpstr>Possible Extension: SASE4 &amp; SASE5</vt:lpstr>
      <vt:lpstr>Possible Extension: SASE4 &amp; SASE5</vt:lpstr>
      <vt:lpstr>Summary</vt:lpstr>
      <vt:lpstr>Backup Slides</vt:lpstr>
      <vt:lpstr>EuXFEL – High Duty Cycle Upgrade</vt:lpstr>
      <vt:lpstr>PowerPoint Presentation</vt:lpstr>
      <vt:lpstr>PowerPoint Presentation</vt:lpstr>
      <vt:lpstr>PowerPoint Presentation</vt:lpstr>
      <vt:lpstr>Automation of sequences</vt:lpstr>
      <vt:lpstr>Taskomat example: RF station failure in the main linac</vt:lpstr>
      <vt:lpstr>Generic optimizer</vt:lpstr>
      <vt:lpstr>Generic optimizer</vt:lpstr>
      <vt:lpstr>Generic optimizer</vt:lpstr>
    </vt:vector>
  </TitlesOfParts>
  <Manager/>
  <Company>DESY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guetg</dc:creator>
  <cp:keywords/>
  <dc:description/>
  <cp:lastModifiedBy>Microsoft Office User</cp:lastModifiedBy>
  <cp:revision>548</cp:revision>
  <cp:lastPrinted>2024-07-29T08:49:37Z</cp:lastPrinted>
  <dcterms:created xsi:type="dcterms:W3CDTF">2019-08-20T09:13:12Z</dcterms:created>
  <dcterms:modified xsi:type="dcterms:W3CDTF">2024-08-22T15:24:56Z</dcterms:modified>
  <cp:category/>
</cp:coreProperties>
</file>